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91" r:id="rId3"/>
    <p:sldId id="297" r:id="rId4"/>
    <p:sldId id="258" r:id="rId5"/>
    <p:sldId id="259" r:id="rId6"/>
    <p:sldId id="262" r:id="rId7"/>
    <p:sldId id="289" r:id="rId8"/>
    <p:sldId id="290" r:id="rId9"/>
    <p:sldId id="264" r:id="rId10"/>
    <p:sldId id="300" r:id="rId11"/>
    <p:sldId id="285" r:id="rId12"/>
    <p:sldId id="293" r:id="rId13"/>
    <p:sldId id="298" r:id="rId14"/>
    <p:sldId id="273" r:id="rId15"/>
    <p:sldId id="296"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02"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1D3DBEB-96BE-40E1-9B82-03461E22EC57}" type="datetimeFigureOut">
              <a:rPr lang="en-AU" smtClean="0"/>
              <a:t>12/07/2022</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1EB027-79D0-422C-8526-487251FDE892}" type="slidenum">
              <a:rPr lang="en-AU" smtClean="0"/>
              <a:t>‹#›</a:t>
            </a:fld>
            <a:endParaRPr lang="en-AU"/>
          </a:p>
        </p:txBody>
      </p:sp>
    </p:spTree>
    <p:extLst>
      <p:ext uri="{BB962C8B-B14F-4D97-AF65-F5344CB8AC3E}">
        <p14:creationId xmlns:p14="http://schemas.microsoft.com/office/powerpoint/2010/main" val="1998929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10976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83684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65216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915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B8490F-BBBD-4EBA-8948-8414DC357986}" type="datetimeFigureOut">
              <a:rPr lang="en-AU" smtClean="0"/>
              <a:t>12/07/2022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215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B8490F-BBBD-4EBA-8948-8414DC357986}" type="datetimeFigureOut">
              <a:rPr lang="en-AU" smtClean="0"/>
              <a:t>12/07/2022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52857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B8490F-BBBD-4EBA-8948-8414DC357986}" type="datetimeFigureOut">
              <a:rPr lang="en-AU" smtClean="0"/>
              <a:t>12/07/2022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028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B8490F-BBBD-4EBA-8948-8414DC357986}" type="datetimeFigureOut">
              <a:rPr lang="en-AU" smtClean="0"/>
              <a:t>12/07/2022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73378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8490F-BBBD-4EBA-8948-8414DC357986}" type="datetimeFigureOut">
              <a:rPr lang="en-AU" smtClean="0"/>
              <a:t>12/07/2022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382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12/07/2022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41487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12/07/2022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97521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8490F-BBBD-4EBA-8948-8414DC357986}" type="datetimeFigureOut">
              <a:rPr lang="en-AU" smtClean="0"/>
              <a:t>12/07/2022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9C0A4-0132-43BA-870B-CB718BA8187B}" type="slidenum">
              <a:rPr lang="en-AU" smtClean="0"/>
              <a:t>‹#›</a:t>
            </a:fld>
            <a:endParaRPr lang="en-AU"/>
          </a:p>
        </p:txBody>
      </p:sp>
    </p:spTree>
    <p:extLst>
      <p:ext uri="{BB962C8B-B14F-4D97-AF65-F5344CB8AC3E}">
        <p14:creationId xmlns:p14="http://schemas.microsoft.com/office/powerpoint/2010/main" val="1592837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mall17@eq.edu.a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qcaa.qld.edu.au/downloads/senior/qce_planning_pathway_student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3403952"/>
              </p:ext>
            </p:extLst>
          </p:nvPr>
        </p:nvGraphicFramePr>
        <p:xfrm>
          <a:off x="17778" y="4070"/>
          <a:ext cx="12174222" cy="6853929"/>
        </p:xfrm>
        <a:graphic>
          <a:graphicData uri="http://schemas.openxmlformats.org/drawingml/2006/table">
            <a:tbl>
              <a:tblPr/>
              <a:tblGrid>
                <a:gridCol w="12174222">
                  <a:extLst>
                    <a:ext uri="{9D8B030D-6E8A-4147-A177-3AD203B41FA5}">
                      <a16:colId xmlns:a16="http://schemas.microsoft.com/office/drawing/2014/main" val="885475754"/>
                    </a:ext>
                  </a:extLst>
                </a:gridCol>
              </a:tblGrid>
              <a:tr h="6853929">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872906115"/>
                  </a:ext>
                </a:extLst>
              </a:tr>
            </a:tbl>
          </a:graphicData>
        </a:graphic>
      </p:graphicFrame>
      <p:sp>
        <p:nvSpPr>
          <p:cNvPr id="2" name="Title 1"/>
          <p:cNvSpPr>
            <a:spLocks noGrp="1"/>
          </p:cNvSpPr>
          <p:nvPr>
            <p:ph type="ctrTitle"/>
          </p:nvPr>
        </p:nvSpPr>
        <p:spPr>
          <a:xfrm>
            <a:off x="2791326" y="2526073"/>
            <a:ext cx="8486274" cy="1247054"/>
          </a:xfrm>
        </p:spPr>
        <p:txBody>
          <a:bodyPr>
            <a:normAutofit fontScale="90000"/>
          </a:bodyPr>
          <a:lstStyle/>
          <a:p>
            <a:r>
              <a:rPr lang="en-AU" sz="8000" dirty="0">
                <a:solidFill>
                  <a:schemeClr val="accent6">
                    <a:lumMod val="75000"/>
                  </a:schemeClr>
                </a:solidFill>
                <a:latin typeface="Arial" panose="020B0604020202020204" pitchFamily="34" charset="0"/>
                <a:cs typeface="Arial" panose="020B0604020202020204" pitchFamily="34" charset="0"/>
              </a:rPr>
              <a:t>What is an Industry Pathway?</a:t>
            </a:r>
          </a:p>
        </p:txBody>
      </p:sp>
      <p:sp>
        <p:nvSpPr>
          <p:cNvPr id="3" name="Subtitle 2"/>
          <p:cNvSpPr>
            <a:spLocks noGrp="1"/>
          </p:cNvSpPr>
          <p:nvPr>
            <p:ph type="subTitle" idx="1"/>
          </p:nvPr>
        </p:nvSpPr>
        <p:spPr>
          <a:xfrm>
            <a:off x="1524000" y="4590328"/>
            <a:ext cx="9144000" cy="1200872"/>
          </a:xfrm>
        </p:spPr>
        <p:txBody>
          <a:bodyPr>
            <a:normAutofit/>
          </a:bodyPr>
          <a:lstStyle/>
          <a:p>
            <a:pPr algn="l"/>
            <a:endParaRPr lang="en-AU" sz="3000" b="1" dirty="0">
              <a:solidFill>
                <a:schemeClr val="accent6">
                  <a:lumMod val="75000"/>
                </a:schemeClr>
              </a:solidFill>
              <a:latin typeface="Arial" panose="020B0604020202020204" pitchFamily="34" charset="0"/>
              <a:cs typeface="Arial" panose="020B0604020202020204" pitchFamily="34" charset="0"/>
            </a:endParaRPr>
          </a:p>
        </p:txBody>
      </p:sp>
      <p:pic>
        <p:nvPicPr>
          <p:cNvPr id="6" name="Picture 5" descr="G:\Coredata\Office\Schools - Operations\School Logos\New 2018\lowood_02_com - CLEAR BACKGROUN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8160" y="1077660"/>
            <a:ext cx="1704975" cy="2079625"/>
          </a:xfrm>
          <a:prstGeom prst="rect">
            <a:avLst/>
          </a:prstGeom>
          <a:noFill/>
          <a:ln>
            <a:noFill/>
          </a:ln>
        </p:spPr>
      </p:pic>
    </p:spTree>
    <p:extLst>
      <p:ext uri="{BB962C8B-B14F-4D97-AF65-F5344CB8AC3E}">
        <p14:creationId xmlns:p14="http://schemas.microsoft.com/office/powerpoint/2010/main" val="2009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Industry Pathway Courses (Notes)</a:t>
            </a:r>
          </a:p>
        </p:txBody>
      </p:sp>
      <p:sp>
        <p:nvSpPr>
          <p:cNvPr id="3" name="Content Placeholder 2"/>
          <p:cNvSpPr>
            <a:spLocks noGrp="1"/>
          </p:cNvSpPr>
          <p:nvPr>
            <p:ph idx="1"/>
          </p:nvPr>
        </p:nvSpPr>
        <p:spPr/>
        <p:txBody>
          <a:bodyPr/>
          <a:lstStyle/>
          <a:p>
            <a:r>
              <a:rPr lang="en-AU" dirty="0"/>
              <a:t>Using a range of research Lowood has developed packages of suggested subjects. </a:t>
            </a:r>
          </a:p>
          <a:p>
            <a:r>
              <a:rPr lang="en-AU" dirty="0"/>
              <a:t>The packages are aimed at giving students a rounded skill set that tells a story to a potential employer. </a:t>
            </a:r>
          </a:p>
          <a:p>
            <a:r>
              <a:rPr lang="en-AU" dirty="0"/>
              <a:t>Although the packages are designed around an industry area this does not limit students ability to use the skills they gain in other industries after they leave school. </a:t>
            </a:r>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217356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Prerequisite information</a:t>
            </a:r>
          </a:p>
        </p:txBody>
      </p:sp>
      <p:sp>
        <p:nvSpPr>
          <p:cNvPr id="3" name="Content Placeholder 2"/>
          <p:cNvSpPr>
            <a:spLocks noGrp="1"/>
          </p:cNvSpPr>
          <p:nvPr>
            <p:ph idx="1"/>
          </p:nvPr>
        </p:nvSpPr>
        <p:spPr/>
        <p:txBody>
          <a:bodyPr/>
          <a:lstStyle/>
          <a:p>
            <a:r>
              <a:rPr lang="en-AU" dirty="0"/>
              <a:t>Prerequisites are courses of study and required academic achievement to enter specific senior subjects. These are set by the school taking into consideration the complexities and assumed knowledge that students require to be successful in the course. </a:t>
            </a:r>
          </a:p>
          <a:p>
            <a:r>
              <a:rPr lang="en-AU" dirty="0"/>
              <a:t>This information is based on historical data of students undertaking courses of study and their success in those subjects. </a:t>
            </a:r>
          </a:p>
          <a:p>
            <a:r>
              <a:rPr lang="en-AU" dirty="0"/>
              <a:t>If students are undertaking this pathway and plan on going to university it is recommended that they undertake General English. </a:t>
            </a:r>
          </a:p>
        </p:txBody>
      </p:sp>
    </p:spTree>
    <p:extLst>
      <p:ext uri="{BB962C8B-B14F-4D97-AF65-F5344CB8AC3E}">
        <p14:creationId xmlns:p14="http://schemas.microsoft.com/office/powerpoint/2010/main" val="2177932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Wednesday Program</a:t>
            </a:r>
          </a:p>
        </p:txBody>
      </p:sp>
      <p:sp>
        <p:nvSpPr>
          <p:cNvPr id="3" name="Content Placeholder 2"/>
          <p:cNvSpPr>
            <a:spLocks noGrp="1"/>
          </p:cNvSpPr>
          <p:nvPr>
            <p:ph idx="1"/>
          </p:nvPr>
        </p:nvSpPr>
        <p:spPr/>
        <p:txBody>
          <a:bodyPr/>
          <a:lstStyle/>
          <a:p>
            <a:r>
              <a:rPr lang="en-AU" dirty="0"/>
              <a:t>With a growing number of students accessing TAFE and other outside provider courses, it was decided that Lowood would commit to providing opportunities to all students across Years 10, 11 and 12 in 2021 to participate in these courses. </a:t>
            </a:r>
          </a:p>
          <a:p>
            <a:r>
              <a:rPr lang="en-AU" dirty="0"/>
              <a:t>We have sought partnerships and added qualifications to our scope of registration to provide a broad range of offerings on a Wednesday. </a:t>
            </a:r>
          </a:p>
          <a:p>
            <a:r>
              <a:rPr lang="en-AU" dirty="0"/>
              <a:t>Wednesday qualifications run for one year only (unless otherwise specified). </a:t>
            </a:r>
          </a:p>
          <a:p>
            <a:r>
              <a:rPr lang="en-AU" dirty="0"/>
              <a:t>Students are required to commit to these programs for the full year and </a:t>
            </a:r>
            <a:r>
              <a:rPr lang="en-AU" b="1" dirty="0"/>
              <a:t>no subject changes </a:t>
            </a:r>
            <a:r>
              <a:rPr lang="en-AU" dirty="0"/>
              <a:t>will be made after </a:t>
            </a:r>
            <a:r>
              <a:rPr lang="en-AU" b="1" dirty="0"/>
              <a:t>week 3 of term 1</a:t>
            </a:r>
            <a:r>
              <a:rPr lang="en-AU" dirty="0"/>
              <a:t>. </a:t>
            </a:r>
          </a:p>
        </p:txBody>
      </p:sp>
    </p:spTree>
    <p:extLst>
      <p:ext uri="{BB962C8B-B14F-4D97-AF65-F5344CB8AC3E}">
        <p14:creationId xmlns:p14="http://schemas.microsoft.com/office/powerpoint/2010/main" val="808597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Wednesday Program for Industry students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1769600"/>
              </p:ext>
            </p:extLst>
          </p:nvPr>
        </p:nvGraphicFramePr>
        <p:xfrm>
          <a:off x="838200" y="1474643"/>
          <a:ext cx="10515600" cy="4942840"/>
        </p:xfrm>
        <a:graphic>
          <a:graphicData uri="http://schemas.openxmlformats.org/drawingml/2006/table">
            <a:tbl>
              <a:tblPr firstRow="1" firstCol="1" bandRow="1">
                <a:tableStyleId>{93296810-A885-4BE3-A3E7-6D5BEEA58F35}</a:tableStyleId>
              </a:tblPr>
              <a:tblGrid>
                <a:gridCol w="1646382">
                  <a:extLst>
                    <a:ext uri="{9D8B030D-6E8A-4147-A177-3AD203B41FA5}">
                      <a16:colId xmlns:a16="http://schemas.microsoft.com/office/drawing/2014/main" val="207659035"/>
                    </a:ext>
                  </a:extLst>
                </a:gridCol>
                <a:gridCol w="2992582">
                  <a:extLst>
                    <a:ext uri="{9D8B030D-6E8A-4147-A177-3AD203B41FA5}">
                      <a16:colId xmlns:a16="http://schemas.microsoft.com/office/drawing/2014/main" val="869086094"/>
                    </a:ext>
                  </a:extLst>
                </a:gridCol>
                <a:gridCol w="2890981">
                  <a:extLst>
                    <a:ext uri="{9D8B030D-6E8A-4147-A177-3AD203B41FA5}">
                      <a16:colId xmlns:a16="http://schemas.microsoft.com/office/drawing/2014/main" val="2203866521"/>
                    </a:ext>
                  </a:extLst>
                </a:gridCol>
                <a:gridCol w="2985655">
                  <a:extLst>
                    <a:ext uri="{9D8B030D-6E8A-4147-A177-3AD203B41FA5}">
                      <a16:colId xmlns:a16="http://schemas.microsoft.com/office/drawing/2014/main" val="4250377205"/>
                    </a:ext>
                  </a:extLst>
                </a:gridCol>
              </a:tblGrid>
              <a:tr h="370840">
                <a:tc>
                  <a:txBody>
                    <a:bodyPr/>
                    <a:lstStyle/>
                    <a:p>
                      <a:endParaRPr lang="en-AU" dirty="0"/>
                    </a:p>
                  </a:txBody>
                  <a:tcPr/>
                </a:tc>
                <a:tc>
                  <a:txBody>
                    <a:bodyPr/>
                    <a:lstStyle/>
                    <a:p>
                      <a:r>
                        <a:rPr lang="en-AU" dirty="0"/>
                        <a:t>Year 10</a:t>
                      </a:r>
                    </a:p>
                  </a:txBody>
                  <a:tcPr/>
                </a:tc>
                <a:tc>
                  <a:txBody>
                    <a:bodyPr/>
                    <a:lstStyle/>
                    <a:p>
                      <a:r>
                        <a:rPr lang="en-AU" dirty="0"/>
                        <a:t>Year 11</a:t>
                      </a:r>
                    </a:p>
                  </a:txBody>
                  <a:tcPr/>
                </a:tc>
                <a:tc>
                  <a:txBody>
                    <a:bodyPr/>
                    <a:lstStyle/>
                    <a:p>
                      <a:r>
                        <a:rPr lang="en-AU" dirty="0"/>
                        <a:t>Year 12</a:t>
                      </a:r>
                    </a:p>
                  </a:txBody>
                  <a:tcPr/>
                </a:tc>
                <a:extLst>
                  <a:ext uri="{0D108BD9-81ED-4DB2-BD59-A6C34878D82A}">
                    <a16:rowId xmlns:a16="http://schemas.microsoft.com/office/drawing/2014/main" val="2596283248"/>
                  </a:ext>
                </a:extLst>
              </a:tr>
              <a:tr h="370840">
                <a:tc>
                  <a:txBody>
                    <a:bodyPr/>
                    <a:lstStyle/>
                    <a:p>
                      <a:r>
                        <a:rPr lang="en-AU" dirty="0"/>
                        <a:t>Recommended</a:t>
                      </a:r>
                    </a:p>
                  </a:txBody>
                  <a:tcPr/>
                </a:tc>
                <a:tc>
                  <a:txBody>
                    <a:bodyPr/>
                    <a:lstStyle/>
                    <a:p>
                      <a:r>
                        <a:rPr lang="en-AU" dirty="0"/>
                        <a:t>Certificate II Qualification</a:t>
                      </a:r>
                      <a:r>
                        <a:rPr lang="en-AU" baseline="0" dirty="0"/>
                        <a:t> which includes Certificate II in Skills for work and Vocational Education</a:t>
                      </a:r>
                    </a:p>
                    <a:p>
                      <a:endParaRPr lang="en-AU" baseline="0" dirty="0"/>
                    </a:p>
                    <a:p>
                      <a:r>
                        <a:rPr lang="en-AU" dirty="0"/>
                        <a:t>Any other Cert II or Cert III by negotiation</a:t>
                      </a:r>
                    </a:p>
                  </a:txBody>
                  <a:tcPr/>
                </a:tc>
                <a:tc>
                  <a:txBody>
                    <a:bodyPr/>
                    <a:lstStyle/>
                    <a:p>
                      <a:r>
                        <a:rPr lang="en-AU" dirty="0"/>
                        <a:t>Undertake the Certificate that links to/underpins</a:t>
                      </a:r>
                      <a:r>
                        <a:rPr lang="en-AU" baseline="0" dirty="0"/>
                        <a:t> your chosen industry pathway area. </a:t>
                      </a:r>
                      <a:endParaRPr lang="en-AU" dirty="0"/>
                    </a:p>
                  </a:txBody>
                  <a:tcPr/>
                </a:tc>
                <a:tc>
                  <a:txBody>
                    <a:bodyPr/>
                    <a:lstStyle/>
                    <a:p>
                      <a:r>
                        <a:rPr lang="en-AU" dirty="0"/>
                        <a:t>Certificate II Qualification</a:t>
                      </a:r>
                      <a:r>
                        <a:rPr lang="en-AU" baseline="0" dirty="0"/>
                        <a:t> which includes Certificate II in Skills for work and Vocational Education</a:t>
                      </a:r>
                    </a:p>
                    <a:p>
                      <a:endParaRPr lang="en-AU"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Any other Cert II</a:t>
                      </a:r>
                      <a:r>
                        <a:rPr lang="en-AU" baseline="0" dirty="0"/>
                        <a:t> or</a:t>
                      </a:r>
                      <a:r>
                        <a:rPr lang="en-AU" dirty="0"/>
                        <a:t> Cert III by </a:t>
                      </a:r>
                    </a:p>
                  </a:txBody>
                  <a:tcPr/>
                </a:tc>
                <a:extLst>
                  <a:ext uri="{0D108BD9-81ED-4DB2-BD59-A6C34878D82A}">
                    <a16:rowId xmlns:a16="http://schemas.microsoft.com/office/drawing/2014/main" val="1178266428"/>
                  </a:ext>
                </a:extLst>
              </a:tr>
              <a:tr h="370840">
                <a:tc>
                  <a:txBody>
                    <a:bodyPr/>
                    <a:lstStyle/>
                    <a:p>
                      <a:r>
                        <a:rPr lang="en-AU" dirty="0"/>
                        <a:t>Examples</a:t>
                      </a:r>
                    </a:p>
                  </a:txBody>
                  <a:tcPr/>
                </a:tc>
                <a:tc>
                  <a:txBody>
                    <a:bodyPr/>
                    <a:lstStyle/>
                    <a:p>
                      <a:pPr marL="285750" indent="-285750">
                        <a:buFont typeface="Arial" panose="020B0604020202020204" pitchFamily="34" charset="0"/>
                        <a:buChar char="•"/>
                      </a:pPr>
                      <a:r>
                        <a:rPr lang="en-AU" dirty="0"/>
                        <a:t>Cert</a:t>
                      </a:r>
                      <a:r>
                        <a:rPr lang="en-AU" baseline="0" dirty="0"/>
                        <a:t> II Active Volunteering (+Skills for work)</a:t>
                      </a:r>
                    </a:p>
                    <a:p>
                      <a:pPr marL="285750" indent="-285750">
                        <a:buFont typeface="Arial" panose="020B0604020202020204" pitchFamily="34" charset="0"/>
                        <a:buChar char="•"/>
                      </a:pPr>
                      <a:r>
                        <a:rPr lang="en-AU" baseline="0" dirty="0"/>
                        <a:t>Cert II Financial Services (+Skills for work)</a:t>
                      </a:r>
                    </a:p>
                    <a:p>
                      <a:pPr marL="285750" indent="-285750">
                        <a:buFont typeface="Arial" panose="020B0604020202020204" pitchFamily="34" charset="0"/>
                        <a:buChar char="•"/>
                      </a:pPr>
                      <a:r>
                        <a:rPr lang="en-AU" baseline="0" dirty="0"/>
                        <a:t>Cert II DMT</a:t>
                      </a:r>
                    </a:p>
                    <a:p>
                      <a:pPr marL="285750" indent="-285750">
                        <a:buFont typeface="Arial" panose="020B0604020202020204" pitchFamily="34" charset="0"/>
                        <a:buChar char="•"/>
                      </a:pPr>
                      <a:r>
                        <a:rPr lang="en-AU" baseline="0" dirty="0"/>
                        <a:t>TAFE</a:t>
                      </a:r>
                    </a:p>
                    <a:p>
                      <a:pPr marL="0" indent="0">
                        <a:buFont typeface="Arial" panose="020B0604020202020204" pitchFamily="34" charset="0"/>
                        <a:buNone/>
                      </a:pPr>
                      <a:r>
                        <a:rPr lang="en-AU" baseline="0" dirty="0"/>
                        <a:t>         Automotive</a:t>
                      </a:r>
                    </a:p>
                    <a:p>
                      <a:pPr marL="0" indent="0">
                        <a:buFont typeface="Arial" panose="020B0604020202020204" pitchFamily="34" charset="0"/>
                        <a:buNone/>
                      </a:pPr>
                      <a:r>
                        <a:rPr lang="en-AU" baseline="0" dirty="0"/>
                        <a:t>         Engineering</a:t>
                      </a:r>
                    </a:p>
                    <a:p>
                      <a:pPr marL="0" indent="0">
                        <a:buFont typeface="Arial" panose="020B0604020202020204" pitchFamily="34" charset="0"/>
                        <a:buNone/>
                      </a:pPr>
                      <a:r>
                        <a:rPr lang="en-AU" dirty="0"/>
                        <a:t>         Salon</a:t>
                      </a:r>
                      <a:r>
                        <a:rPr lang="en-AU" baseline="0" dirty="0"/>
                        <a:t> Assistant</a:t>
                      </a:r>
                      <a:endParaRPr lang="en-AU" dirty="0"/>
                    </a:p>
                  </a:txBody>
                  <a:tcPr/>
                </a:tc>
                <a:tc>
                  <a:txBody>
                    <a:bodyPr/>
                    <a:lstStyle/>
                    <a:p>
                      <a:pPr marL="285750" indent="-285750">
                        <a:buFont typeface="Arial" panose="020B0604020202020204" pitchFamily="34" charset="0"/>
                        <a:buChar char="•"/>
                      </a:pPr>
                      <a:r>
                        <a:rPr lang="en-AU" dirty="0"/>
                        <a:t>Cert</a:t>
                      </a:r>
                      <a:r>
                        <a:rPr lang="en-AU" baseline="0" dirty="0"/>
                        <a:t> II/III Health</a:t>
                      </a:r>
                    </a:p>
                    <a:p>
                      <a:pPr marL="285750" indent="-285750">
                        <a:buFont typeface="Arial" panose="020B0604020202020204" pitchFamily="34" charset="0"/>
                        <a:buChar char="•"/>
                      </a:pPr>
                      <a:r>
                        <a:rPr lang="en-AU" baseline="0" dirty="0"/>
                        <a:t>Cert II/III Logistics</a:t>
                      </a:r>
                    </a:p>
                    <a:p>
                      <a:pPr marL="285750" indent="-285750">
                        <a:buFont typeface="Arial" panose="020B0604020202020204" pitchFamily="34" charset="0"/>
                        <a:buChar char="•"/>
                      </a:pPr>
                      <a:r>
                        <a:rPr lang="en-AU" baseline="0" dirty="0"/>
                        <a:t>Cert II Kitchen Ops</a:t>
                      </a:r>
                      <a:endParaRPr lang="en-AU" dirty="0"/>
                    </a:p>
                  </a:txBody>
                  <a:tcPr/>
                </a:tc>
                <a:tc>
                  <a:txBody>
                    <a:bodyPr/>
                    <a:lstStyle/>
                    <a:p>
                      <a:pPr marL="285750" indent="-285750">
                        <a:buFont typeface="Arial" panose="020B0604020202020204" pitchFamily="34" charset="0"/>
                        <a:buChar char="•"/>
                      </a:pPr>
                      <a:r>
                        <a:rPr lang="en-AU" dirty="0"/>
                        <a:t>Cert</a:t>
                      </a:r>
                      <a:r>
                        <a:rPr lang="en-AU" baseline="0" dirty="0"/>
                        <a:t> II Active Volunteering (+Skills for work)</a:t>
                      </a:r>
                    </a:p>
                    <a:p>
                      <a:pPr marL="285750" indent="-285750">
                        <a:buFont typeface="Arial" panose="020B0604020202020204" pitchFamily="34" charset="0"/>
                        <a:buChar char="•"/>
                      </a:pPr>
                      <a:r>
                        <a:rPr lang="en-AU" baseline="0" dirty="0"/>
                        <a:t>Cert II Financial Services (+Skills for work)</a:t>
                      </a:r>
                    </a:p>
                    <a:p>
                      <a:pPr marL="285750" indent="-285750">
                        <a:buFont typeface="Arial" panose="020B0604020202020204" pitchFamily="34" charset="0"/>
                        <a:buChar char="•"/>
                      </a:pPr>
                      <a:r>
                        <a:rPr lang="en-AU" baseline="0" dirty="0"/>
                        <a:t>Cert II DMT</a:t>
                      </a:r>
                    </a:p>
                    <a:p>
                      <a:pPr marL="285750" indent="-285750">
                        <a:buFont typeface="Arial" panose="020B0604020202020204" pitchFamily="34" charset="0"/>
                        <a:buChar char="•"/>
                      </a:pPr>
                      <a:r>
                        <a:rPr lang="en-AU" baseline="0" dirty="0"/>
                        <a:t>TAFE</a:t>
                      </a:r>
                    </a:p>
                    <a:p>
                      <a:pPr marL="0" indent="0">
                        <a:buFont typeface="Arial" panose="020B0604020202020204" pitchFamily="34" charset="0"/>
                        <a:buNone/>
                      </a:pPr>
                      <a:r>
                        <a:rPr lang="en-AU" baseline="0" dirty="0"/>
                        <a:t>         Automotive</a:t>
                      </a:r>
                    </a:p>
                    <a:p>
                      <a:pPr marL="0" indent="0">
                        <a:buFont typeface="Arial" panose="020B0604020202020204" pitchFamily="34" charset="0"/>
                        <a:buNone/>
                      </a:pPr>
                      <a:r>
                        <a:rPr lang="en-AU" baseline="0" dirty="0"/>
                        <a:t>         Engineering</a:t>
                      </a:r>
                    </a:p>
                    <a:p>
                      <a:pPr marL="0" indent="0">
                        <a:buFont typeface="Arial" panose="020B0604020202020204" pitchFamily="34" charset="0"/>
                        <a:buNone/>
                      </a:pPr>
                      <a:r>
                        <a:rPr lang="en-AU" dirty="0"/>
                        <a:t>         Salon</a:t>
                      </a:r>
                      <a:r>
                        <a:rPr lang="en-AU" baseline="0" dirty="0"/>
                        <a:t> Assistant</a:t>
                      </a:r>
                      <a:endParaRPr lang="en-AU" dirty="0"/>
                    </a:p>
                  </a:txBody>
                  <a:tcPr/>
                </a:tc>
                <a:extLst>
                  <a:ext uri="{0D108BD9-81ED-4DB2-BD59-A6C34878D82A}">
                    <a16:rowId xmlns:a16="http://schemas.microsoft.com/office/drawing/2014/main" val="1754571310"/>
                  </a:ext>
                </a:extLst>
              </a:tr>
            </a:tbl>
          </a:graphicData>
        </a:graphic>
      </p:graphicFrame>
    </p:spTree>
    <p:extLst>
      <p:ext uri="{BB962C8B-B14F-4D97-AF65-F5344CB8AC3E}">
        <p14:creationId xmlns:p14="http://schemas.microsoft.com/office/powerpoint/2010/main" val="536964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0605994"/>
              </p:ext>
            </p:extLst>
          </p:nvPr>
        </p:nvGraphicFramePr>
        <p:xfrm>
          <a:off x="9236" y="0"/>
          <a:ext cx="12182764" cy="6858000"/>
        </p:xfrm>
        <a:graphic>
          <a:graphicData uri="http://schemas.openxmlformats.org/drawingml/2006/table">
            <a:tbl>
              <a:tblPr/>
              <a:tblGrid>
                <a:gridCol w="12182764">
                  <a:extLst>
                    <a:ext uri="{9D8B030D-6E8A-4147-A177-3AD203B41FA5}">
                      <a16:colId xmlns:a16="http://schemas.microsoft.com/office/drawing/2014/main" val="1271170774"/>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6138002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Contact Details</a:t>
            </a:r>
          </a:p>
        </p:txBody>
      </p:sp>
      <p:sp>
        <p:nvSpPr>
          <p:cNvPr id="3" name="Content Placeholder 2"/>
          <p:cNvSpPr>
            <a:spLocks noGrp="1"/>
          </p:cNvSpPr>
          <p:nvPr>
            <p:ph idx="1"/>
          </p:nvPr>
        </p:nvSpPr>
        <p:spPr/>
        <p:txBody>
          <a:bodyPr/>
          <a:lstStyle/>
          <a:p>
            <a:pPr marL="0" indent="0">
              <a:buNone/>
            </a:pPr>
            <a:r>
              <a:rPr lang="en-AU" dirty="0"/>
              <a:t>If you require any further details about Senior Schooling and the Pathways offered please feel free to contact: </a:t>
            </a:r>
          </a:p>
          <a:p>
            <a:pPr marL="0" indent="0">
              <a:buNone/>
            </a:pPr>
            <a:endParaRPr lang="en-AU" dirty="0"/>
          </a:p>
          <a:p>
            <a:pPr marL="0" indent="0">
              <a:buNone/>
            </a:pPr>
            <a:r>
              <a:rPr lang="en-AU" dirty="0"/>
              <a:t>Head of Department: 	Stacey </a:t>
            </a:r>
            <a:r>
              <a:rPr lang="en-AU" dirty="0" err="1"/>
              <a:t>Mallett</a:t>
            </a:r>
            <a:endParaRPr lang="en-AU" dirty="0"/>
          </a:p>
          <a:p>
            <a:pPr marL="0" indent="0">
              <a:buNone/>
            </a:pPr>
            <a:r>
              <a:rPr lang="en-AU" dirty="0"/>
              <a:t>				</a:t>
            </a:r>
            <a:r>
              <a:rPr lang="en-AU" dirty="0">
                <a:hlinkClick r:id="rId2"/>
              </a:rPr>
              <a:t>small17@eq.edu.au</a:t>
            </a:r>
            <a:r>
              <a:rPr lang="en-AU" dirty="0"/>
              <a:t> </a:t>
            </a:r>
          </a:p>
        </p:txBody>
      </p:sp>
    </p:spTree>
    <p:extLst>
      <p:ext uri="{BB962C8B-B14F-4D97-AF65-F5344CB8AC3E}">
        <p14:creationId xmlns:p14="http://schemas.microsoft.com/office/powerpoint/2010/main" val="1388513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Resources</a:t>
            </a:r>
          </a:p>
        </p:txBody>
      </p:sp>
      <p:sp>
        <p:nvSpPr>
          <p:cNvPr id="3" name="Content Placeholder 2"/>
          <p:cNvSpPr>
            <a:spLocks noGrp="1"/>
          </p:cNvSpPr>
          <p:nvPr>
            <p:ph idx="1"/>
          </p:nvPr>
        </p:nvSpPr>
        <p:spPr/>
        <p:txBody>
          <a:bodyPr/>
          <a:lstStyle/>
          <a:p>
            <a:r>
              <a:rPr lang="en-AU" dirty="0"/>
              <a:t>QCAA – Queensland Certificate of Education (QCE), Planning your pathway</a:t>
            </a:r>
          </a:p>
          <a:p>
            <a:r>
              <a:rPr lang="en-AU" dirty="0">
                <a:hlinkClick r:id="rId2"/>
              </a:rPr>
              <a:t>https://www.qcaa.qld.edu.au/downloads/senior/qce_planning_pathway_students.pdf</a:t>
            </a:r>
            <a:r>
              <a:rPr lang="en-AU" dirty="0"/>
              <a:t> </a:t>
            </a:r>
          </a:p>
          <a:p>
            <a:endParaRPr lang="en-AU" dirty="0"/>
          </a:p>
          <a:p>
            <a:pPr marL="0" indent="0">
              <a:buNone/>
            </a:pPr>
            <a:endParaRPr lang="en-AU" dirty="0"/>
          </a:p>
        </p:txBody>
      </p:sp>
    </p:spTree>
    <p:extLst>
      <p:ext uri="{BB962C8B-B14F-4D97-AF65-F5344CB8AC3E}">
        <p14:creationId xmlns:p14="http://schemas.microsoft.com/office/powerpoint/2010/main" val="386182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What is an Industry Pathway?</a:t>
            </a:r>
          </a:p>
        </p:txBody>
      </p:sp>
      <p:sp>
        <p:nvSpPr>
          <p:cNvPr id="3" name="Content Placeholder 2"/>
          <p:cNvSpPr>
            <a:spLocks noGrp="1"/>
          </p:cNvSpPr>
          <p:nvPr>
            <p:ph idx="1"/>
          </p:nvPr>
        </p:nvSpPr>
        <p:spPr/>
        <p:txBody>
          <a:bodyPr>
            <a:normAutofit/>
          </a:bodyPr>
          <a:lstStyle/>
          <a:p>
            <a:r>
              <a:rPr lang="en-AU" dirty="0"/>
              <a:t>An Industry Pathway gives students skill sets that assist them in entering the workforce or going onto further Apprenticeship or Traineeship pathways</a:t>
            </a:r>
          </a:p>
          <a:p>
            <a:r>
              <a:rPr lang="en-AU" dirty="0"/>
              <a:t>The Industry Pathway Structures courses that assists students in obtaining entry level qualifications to local growth industries </a:t>
            </a:r>
          </a:p>
          <a:p>
            <a:endParaRPr lang="en-AU" dirty="0"/>
          </a:p>
        </p:txBody>
      </p:sp>
    </p:spTree>
    <p:extLst>
      <p:ext uri="{BB962C8B-B14F-4D97-AF65-F5344CB8AC3E}">
        <p14:creationId xmlns:p14="http://schemas.microsoft.com/office/powerpoint/2010/main" val="103856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Do I have to have an ATAR to go to University?</a:t>
            </a:r>
          </a:p>
        </p:txBody>
      </p:sp>
      <p:sp>
        <p:nvSpPr>
          <p:cNvPr id="3" name="Content Placeholder 2"/>
          <p:cNvSpPr>
            <a:spLocks noGrp="1"/>
          </p:cNvSpPr>
          <p:nvPr>
            <p:ph idx="1"/>
          </p:nvPr>
        </p:nvSpPr>
        <p:spPr/>
        <p:txBody>
          <a:bodyPr>
            <a:normAutofit fontScale="92500" lnSpcReduction="20000"/>
          </a:bodyPr>
          <a:lstStyle/>
          <a:p>
            <a:r>
              <a:rPr lang="en-AU" dirty="0"/>
              <a:t>Each university has its own policies regarding school leavers without an ATAR. </a:t>
            </a:r>
          </a:p>
          <a:p>
            <a:r>
              <a:rPr lang="en-AU" dirty="0"/>
              <a:t>Depending on the university, you may be able to gain entry with other qualifications. </a:t>
            </a:r>
          </a:p>
          <a:p>
            <a:r>
              <a:rPr lang="en-AU" dirty="0"/>
              <a:t>Many universities have details on their website about their pathway into university without an ATAR. Many will consider students who undertake Certificate III or above qualifications. </a:t>
            </a:r>
          </a:p>
          <a:p>
            <a:r>
              <a:rPr lang="en-AU" dirty="0"/>
              <a:t>If you think this pathway could be for you please indicate this on your SET Plan paperwork. </a:t>
            </a:r>
          </a:p>
          <a:p>
            <a:r>
              <a:rPr lang="en-AU" dirty="0"/>
              <a:t>Please check the website of the university you are considering to see how to apply without an ATAR. </a:t>
            </a:r>
          </a:p>
          <a:p>
            <a:r>
              <a:rPr lang="en-AU" dirty="0"/>
              <a:t>Students who wish to go to university through this pathway are recommended to undertake General English</a:t>
            </a:r>
          </a:p>
          <a:p>
            <a:endParaRPr lang="en-AU" dirty="0"/>
          </a:p>
          <a:p>
            <a:pPr marL="0" indent="0">
              <a:buNone/>
            </a:pPr>
            <a:endParaRPr lang="en-AU" dirty="0"/>
          </a:p>
        </p:txBody>
      </p:sp>
    </p:spTree>
    <p:extLst>
      <p:ext uri="{BB962C8B-B14F-4D97-AF65-F5344CB8AC3E}">
        <p14:creationId xmlns:p14="http://schemas.microsoft.com/office/powerpoint/2010/main" val="130523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General Subjects</a:t>
            </a:r>
          </a:p>
        </p:txBody>
      </p:sp>
      <p:sp>
        <p:nvSpPr>
          <p:cNvPr id="3" name="Content Placeholder 2"/>
          <p:cNvSpPr>
            <a:spLocks noGrp="1"/>
          </p:cNvSpPr>
          <p:nvPr>
            <p:ph idx="1"/>
          </p:nvPr>
        </p:nvSpPr>
        <p:spPr/>
        <p:txBody>
          <a:bodyPr>
            <a:normAutofit lnSpcReduction="10000"/>
          </a:bodyPr>
          <a:lstStyle/>
          <a:p>
            <a:r>
              <a:rPr lang="en-AU" dirty="0"/>
              <a:t>General Subjects are suited to students who are interested in pathways beyond senior secondary schooling that lead to tertiary studies. General subjects are </a:t>
            </a:r>
            <a:r>
              <a:rPr lang="en-AU" b="1" dirty="0"/>
              <a:t>not recommended for Industry Pathway students</a:t>
            </a:r>
            <a:r>
              <a:rPr lang="en-AU" dirty="0"/>
              <a:t>. </a:t>
            </a:r>
          </a:p>
          <a:p>
            <a:r>
              <a:rPr lang="en-AU" dirty="0"/>
              <a:t>Results in General subjects contribute to the awarded of a QCE and can contribute to an ATAR. </a:t>
            </a:r>
          </a:p>
          <a:p>
            <a:r>
              <a:rPr lang="en-AU" dirty="0"/>
              <a:t>Students will need high level underpinning skills in literacy, numeracy and 21</a:t>
            </a:r>
            <a:r>
              <a:rPr lang="en-AU" baseline="30000" dirty="0"/>
              <a:t>st</a:t>
            </a:r>
            <a:r>
              <a:rPr lang="en-AU" dirty="0"/>
              <a:t> century skills to be successful in these subjects. </a:t>
            </a:r>
          </a:p>
          <a:p>
            <a:r>
              <a:rPr lang="en-AU" dirty="0"/>
              <a:t>Students must have undertaken pre-requisite subjects and achieved a pre-requisite grade in Year 10 to be able to enter general subjects in Years 11 and 12. </a:t>
            </a:r>
          </a:p>
        </p:txBody>
      </p:sp>
    </p:spTree>
    <p:extLst>
      <p:ext uri="{BB962C8B-B14F-4D97-AF65-F5344CB8AC3E}">
        <p14:creationId xmlns:p14="http://schemas.microsoft.com/office/powerpoint/2010/main" val="18568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Essential and Applied Subjects</a:t>
            </a:r>
          </a:p>
        </p:txBody>
      </p:sp>
      <p:sp>
        <p:nvSpPr>
          <p:cNvPr id="3" name="Content Placeholder 2"/>
          <p:cNvSpPr>
            <a:spLocks noGrp="1"/>
          </p:cNvSpPr>
          <p:nvPr>
            <p:ph idx="1"/>
          </p:nvPr>
        </p:nvSpPr>
        <p:spPr/>
        <p:txBody>
          <a:bodyPr/>
          <a:lstStyle/>
          <a:p>
            <a:r>
              <a:rPr lang="en-AU" dirty="0"/>
              <a:t>Applied subjects are suited to students who are primarily interested in pathways beyond senior secondary schooling that lead to vocational education and training or work. </a:t>
            </a:r>
          </a:p>
          <a:p>
            <a:r>
              <a:rPr lang="en-AU" dirty="0"/>
              <a:t>Results in Applied subjects contribute to the award of a QCE and one Applied subject result may contribute to an ATAR. </a:t>
            </a:r>
          </a:p>
          <a:p>
            <a:r>
              <a:rPr lang="en-AU" dirty="0"/>
              <a:t>At Lowood SHS we do not recommend students wishing to undertake an ATAR enter an Applied subject. </a:t>
            </a:r>
          </a:p>
          <a:p>
            <a:r>
              <a:rPr lang="en-AU" dirty="0"/>
              <a:t>Students will need solid foundational skills in literacy, numeracy, applied learning, community connections and core skills for work from which to work in an Applied subject. </a:t>
            </a:r>
          </a:p>
        </p:txBody>
      </p:sp>
    </p:spTree>
    <p:extLst>
      <p:ext uri="{BB962C8B-B14F-4D97-AF65-F5344CB8AC3E}">
        <p14:creationId xmlns:p14="http://schemas.microsoft.com/office/powerpoint/2010/main" val="32847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Nationally Recognised Qualifications -  </a:t>
            </a:r>
            <a:br>
              <a:rPr lang="en-AU" b="1" dirty="0">
                <a:solidFill>
                  <a:schemeClr val="accent6">
                    <a:lumMod val="75000"/>
                  </a:schemeClr>
                </a:solidFill>
              </a:rPr>
            </a:br>
            <a:r>
              <a:rPr lang="en-AU" b="1" dirty="0">
                <a:solidFill>
                  <a:schemeClr val="accent6">
                    <a:lumMod val="75000"/>
                  </a:schemeClr>
                </a:solidFill>
              </a:rPr>
              <a:t>VET Subjects</a:t>
            </a:r>
          </a:p>
        </p:txBody>
      </p:sp>
      <p:sp>
        <p:nvSpPr>
          <p:cNvPr id="3" name="Content Placeholder 2"/>
          <p:cNvSpPr>
            <a:spLocks noGrp="1"/>
          </p:cNvSpPr>
          <p:nvPr>
            <p:ph idx="1"/>
          </p:nvPr>
        </p:nvSpPr>
        <p:spPr/>
        <p:txBody>
          <a:bodyPr/>
          <a:lstStyle/>
          <a:p>
            <a:r>
              <a:rPr lang="en-AU" dirty="0"/>
              <a:t>Vocational education and training (VET) provides pathways for all young people, particularly those seeking further education and training, and those seeking employment-specific skills. </a:t>
            </a:r>
          </a:p>
          <a:p>
            <a:r>
              <a:rPr lang="en-AU" dirty="0"/>
              <a:t>VET offers clear benefits to students including;</a:t>
            </a:r>
          </a:p>
          <a:p>
            <a:r>
              <a:rPr lang="en-AU" dirty="0"/>
              <a:t>The development of work-related skills, making young people more employable</a:t>
            </a:r>
          </a:p>
          <a:p>
            <a:r>
              <a:rPr lang="en-AU" dirty="0"/>
              <a:t>Access to learning opportunities beyond the traditional curriculum, including  work-based learning</a:t>
            </a:r>
          </a:p>
          <a:p>
            <a:r>
              <a:rPr lang="en-AU" dirty="0"/>
              <a:t>Competency-based assessment that meets industry standards</a:t>
            </a:r>
          </a:p>
        </p:txBody>
      </p:sp>
      <p:pic>
        <p:nvPicPr>
          <p:cNvPr id="5" name="Picture 4"/>
          <p:cNvPicPr>
            <a:picLocks noChangeAspect="1"/>
          </p:cNvPicPr>
          <p:nvPr/>
        </p:nvPicPr>
        <p:blipFill>
          <a:blip r:embed="rId2"/>
          <a:stretch>
            <a:fillRect/>
          </a:stretch>
        </p:blipFill>
        <p:spPr>
          <a:xfrm>
            <a:off x="10002982" y="5749305"/>
            <a:ext cx="2050472" cy="1029763"/>
          </a:xfrm>
          <a:prstGeom prst="rect">
            <a:avLst/>
          </a:prstGeom>
        </p:spPr>
      </p:pic>
    </p:spTree>
    <p:extLst>
      <p:ext uri="{BB962C8B-B14F-4D97-AF65-F5344CB8AC3E}">
        <p14:creationId xmlns:p14="http://schemas.microsoft.com/office/powerpoint/2010/main" val="269142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Why choose an Industry Pathway?</a:t>
            </a:r>
          </a:p>
        </p:txBody>
      </p:sp>
      <p:sp>
        <p:nvSpPr>
          <p:cNvPr id="3" name="Content Placeholder 2"/>
          <p:cNvSpPr>
            <a:spLocks noGrp="1"/>
          </p:cNvSpPr>
          <p:nvPr>
            <p:ph idx="1"/>
          </p:nvPr>
        </p:nvSpPr>
        <p:spPr/>
        <p:txBody>
          <a:bodyPr/>
          <a:lstStyle/>
          <a:p>
            <a:r>
              <a:rPr lang="en-AU" dirty="0"/>
              <a:t>An Industry Pathway is suitable for students who plan on going straight from school into the workforce or into apprenticeships or traineeships</a:t>
            </a:r>
          </a:p>
          <a:p>
            <a:r>
              <a:rPr lang="en-AU" dirty="0"/>
              <a:t>It is a pathway that allows students to gain their QCE and Nationally Recognised Qualifications </a:t>
            </a:r>
          </a:p>
          <a:p>
            <a:r>
              <a:rPr lang="en-AU" dirty="0"/>
              <a:t>Allows students to undertake a School Based Apprenticeship or Traineeships </a:t>
            </a:r>
          </a:p>
          <a:p>
            <a:r>
              <a:rPr lang="en-AU" dirty="0"/>
              <a:t>This pathway caters for all abilities and enables students to demonstrate their knowledge in more practical ways</a:t>
            </a:r>
          </a:p>
          <a:p>
            <a:endParaRPr lang="en-AU" dirty="0"/>
          </a:p>
          <a:p>
            <a:endParaRPr lang="en-AU" dirty="0"/>
          </a:p>
        </p:txBody>
      </p:sp>
    </p:spTree>
    <p:extLst>
      <p:ext uri="{BB962C8B-B14F-4D97-AF65-F5344CB8AC3E}">
        <p14:creationId xmlns:p14="http://schemas.microsoft.com/office/powerpoint/2010/main" val="128203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Points to note</a:t>
            </a:r>
          </a:p>
        </p:txBody>
      </p:sp>
      <p:sp>
        <p:nvSpPr>
          <p:cNvPr id="3" name="Content Placeholder 2"/>
          <p:cNvSpPr>
            <a:spLocks noGrp="1"/>
          </p:cNvSpPr>
          <p:nvPr>
            <p:ph idx="1"/>
          </p:nvPr>
        </p:nvSpPr>
        <p:spPr/>
        <p:txBody>
          <a:bodyPr/>
          <a:lstStyle/>
          <a:p>
            <a:r>
              <a:rPr lang="en-AU" dirty="0"/>
              <a:t>All subjects/qualifications are contingents on gaining enough students to run</a:t>
            </a:r>
          </a:p>
          <a:p>
            <a:r>
              <a:rPr lang="en-AU" dirty="0"/>
              <a:t>Some certificates are subject to partnering with appropriate Registered Training Organisations if she certificate is not on Lowood SHS Scope of Registration</a:t>
            </a:r>
          </a:p>
          <a:p>
            <a:r>
              <a:rPr lang="en-AU" dirty="0"/>
              <a:t>Many of the packages will require some financial contribution from the student/family</a:t>
            </a:r>
          </a:p>
          <a:p>
            <a:pPr marL="0" indent="0">
              <a:buNone/>
            </a:pPr>
            <a:endParaRPr lang="en-AU" dirty="0"/>
          </a:p>
        </p:txBody>
      </p:sp>
    </p:spTree>
    <p:extLst>
      <p:ext uri="{BB962C8B-B14F-4D97-AF65-F5344CB8AC3E}">
        <p14:creationId xmlns:p14="http://schemas.microsoft.com/office/powerpoint/2010/main" val="73094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4008589"/>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Year 11 Pathway Options 2023</a:t>
            </a:r>
          </a:p>
        </p:txBody>
      </p:sp>
      <p:sp>
        <p:nvSpPr>
          <p:cNvPr id="3" name="Oval 2"/>
          <p:cNvSpPr/>
          <p:nvPr/>
        </p:nvSpPr>
        <p:spPr>
          <a:xfrm>
            <a:off x="128337" y="1690688"/>
            <a:ext cx="11903242" cy="38117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Content Placeholder 7">
            <a:extLst>
              <a:ext uri="{FF2B5EF4-FFF2-40B4-BE49-F238E27FC236}">
                <a16:creationId xmlns:a16="http://schemas.microsoft.com/office/drawing/2014/main" id="{5D9C06B1-BB10-4D2C-9722-188E3ADD62FF}"/>
              </a:ext>
            </a:extLst>
          </p:cNvPr>
          <p:cNvPicPr>
            <a:picLocks noGrp="1" noChangeAspect="1"/>
          </p:cNvPicPr>
          <p:nvPr>
            <p:ph idx="1"/>
          </p:nvPr>
        </p:nvPicPr>
        <p:blipFill>
          <a:blip r:embed="rId2"/>
          <a:stretch>
            <a:fillRect/>
          </a:stretch>
        </p:blipFill>
        <p:spPr>
          <a:xfrm>
            <a:off x="838199" y="1472339"/>
            <a:ext cx="9917625" cy="5153104"/>
          </a:xfrm>
          <a:prstGeom prst="rect">
            <a:avLst/>
          </a:prstGeom>
        </p:spPr>
      </p:pic>
    </p:spTree>
    <p:extLst>
      <p:ext uri="{BB962C8B-B14F-4D97-AF65-F5344CB8AC3E}">
        <p14:creationId xmlns:p14="http://schemas.microsoft.com/office/powerpoint/2010/main" val="39589248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034A3C5C660E4A8DF41F7D30E73311" ma:contentTypeVersion="14" ma:contentTypeDescription="Create a new document." ma:contentTypeScope="" ma:versionID="a095f21ab172073429ddab215485037f">
  <xsd:schema xmlns:xsd="http://www.w3.org/2001/XMLSchema" xmlns:xs="http://www.w3.org/2001/XMLSchema" xmlns:p="http://schemas.microsoft.com/office/2006/metadata/properties" xmlns:ns1="http://schemas.microsoft.com/sharepoint/v3" xmlns:ns2="0125e636-1941-4b92-94bc-f3a480af2b5e" targetNamespace="http://schemas.microsoft.com/office/2006/metadata/properties" ma:root="true" ma:fieldsID="6ede00ed0cf49f82e73acc7c7f8cbec1" ns1:_="" ns2:_="">
    <xsd:import namespace="http://schemas.microsoft.com/sharepoint/v3"/>
    <xsd:import namespace="0125e636-1941-4b92-94bc-f3a480af2b5e"/>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25e636-1941-4b92-94bc-f3a480af2b5e"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ContentAuthor xmlns="0125e636-1941-4b92-94bc-f3a480af2b5e">
      <UserInfo>
        <DisplayName>EDBROOKE, Nicole</DisplayName>
        <AccountId>24</AccountId>
        <AccountType/>
      </UserInfo>
    </PPContentAuthor>
    <PPContentApprover xmlns="0125e636-1941-4b92-94bc-f3a480af2b5e">
      <UserInfo>
        <DisplayName/>
        <AccountId xsi:nil="true"/>
        <AccountType/>
      </UserInfo>
    </PPContentApprover>
    <PPModeratedDate xmlns="0125e636-1941-4b92-94bc-f3a480af2b5e">2022-07-13T00:00:31+00:00</PPModeratedDate>
    <PPLastReviewedDate xmlns="0125e636-1941-4b92-94bc-f3a480af2b5e">2022-07-13T00:00:32+00:00</PPLastReviewedDate>
    <PPLastReviewedBy xmlns="0125e636-1941-4b92-94bc-f3a480af2b5e">
      <UserInfo>
        <DisplayName>EDBROOKE, Nicole</DisplayName>
        <AccountId>24</AccountId>
        <AccountType/>
      </UserInfo>
    </PPLastReviewedBy>
    <PPPublishedNotificationAddresses xmlns="0125e636-1941-4b92-94bc-f3a480af2b5e" xsi:nil="true"/>
    <PPReferenceNumber xmlns="0125e636-1941-4b92-94bc-f3a480af2b5e" xsi:nil="true"/>
    <PPReviewDate xmlns="0125e636-1941-4b92-94bc-f3a480af2b5e" xsi:nil="true"/>
    <PublishingExpirationDate xmlns="http://schemas.microsoft.com/sharepoint/v3" xsi:nil="true"/>
    <PublishingStartDate xmlns="http://schemas.microsoft.com/sharepoint/v3" xsi:nil="true"/>
    <PPSubmittedDate xmlns="0125e636-1941-4b92-94bc-f3a480af2b5e">2022-07-13T00:00:22+00:00</PPSubmittedDate>
    <PPSubmittedBy xmlns="0125e636-1941-4b92-94bc-f3a480af2b5e">
      <UserInfo>
        <DisplayName>EDBROOKE, Nicole</DisplayName>
        <AccountId>24</AccountId>
        <AccountType/>
      </UserInfo>
    </PPSubmittedBy>
    <PPContentOwner xmlns="0125e636-1941-4b92-94bc-f3a480af2b5e">
      <UserInfo>
        <DisplayName/>
        <AccountId xsi:nil="true"/>
        <AccountType/>
      </UserInfo>
    </PPContentOwner>
    <PPModeratedBy xmlns="0125e636-1941-4b92-94bc-f3a480af2b5e">
      <UserInfo>
        <DisplayName>EDBROOKE, Nicole</DisplayName>
        <AccountId>24</AccountId>
        <AccountType/>
      </UserInfo>
    </PPModeratedBy>
  </documentManagement>
</p:properties>
</file>

<file path=customXml/itemProps1.xml><?xml version="1.0" encoding="utf-8"?>
<ds:datastoreItem xmlns:ds="http://schemas.openxmlformats.org/officeDocument/2006/customXml" ds:itemID="{8DCF4755-937A-4969-B2AC-2FD1AFE91956}"/>
</file>

<file path=customXml/itemProps2.xml><?xml version="1.0" encoding="utf-8"?>
<ds:datastoreItem xmlns:ds="http://schemas.openxmlformats.org/officeDocument/2006/customXml" ds:itemID="{9B835558-D0EA-4519-A9E7-524585D22BE4}"/>
</file>

<file path=customXml/itemProps3.xml><?xml version="1.0" encoding="utf-8"?>
<ds:datastoreItem xmlns:ds="http://schemas.openxmlformats.org/officeDocument/2006/customXml" ds:itemID="{92553F10-92E1-41A3-B68B-F3F57CE54009}"/>
</file>

<file path=docProps/app.xml><?xml version="1.0" encoding="utf-8"?>
<Properties xmlns="http://schemas.openxmlformats.org/officeDocument/2006/extended-properties" xmlns:vt="http://schemas.openxmlformats.org/officeDocument/2006/docPropsVTypes">
  <Template>Office Theme</Template>
  <TotalTime>897</TotalTime>
  <Words>1047</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What is an Industry Pathway?</vt:lpstr>
      <vt:lpstr>What is an Industry Pathway?</vt:lpstr>
      <vt:lpstr>Do I have to have an ATAR to go to University?</vt:lpstr>
      <vt:lpstr>General Subjects</vt:lpstr>
      <vt:lpstr>Essential and Applied Subjects</vt:lpstr>
      <vt:lpstr>Nationally Recognised Qualifications -   VET Subjects</vt:lpstr>
      <vt:lpstr>Why choose an Industry Pathway?</vt:lpstr>
      <vt:lpstr>Points to note</vt:lpstr>
      <vt:lpstr>Year 11 Pathway Options 2023</vt:lpstr>
      <vt:lpstr>Industry Pathway Courses (Notes)</vt:lpstr>
      <vt:lpstr>Prerequisite information</vt:lpstr>
      <vt:lpstr>Wednesday Program</vt:lpstr>
      <vt:lpstr>Wednesday Program for Industry students </vt:lpstr>
      <vt:lpstr>Contact Details</vt:lpstr>
      <vt:lpstr>Resources</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and Industry Pathway</dc:title>
  <dc:creator>MALLETT, Stacey (small17)</dc:creator>
  <cp:lastModifiedBy>BALLARD, Annette (aball135)</cp:lastModifiedBy>
  <cp:revision>92</cp:revision>
  <cp:lastPrinted>2020-05-20T04:01:55Z</cp:lastPrinted>
  <dcterms:created xsi:type="dcterms:W3CDTF">2020-05-20T02:47:40Z</dcterms:created>
  <dcterms:modified xsi:type="dcterms:W3CDTF">2022-07-12T06:02:30Z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0x01010011034A3C5C660E4A8DF41F7D30E73311</vt:lpwstr>
  </property>
</Properties>
</file>