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6.xml" ContentType="application/vnd.openxmlformats-officedocument.presentationml.slide+xml"/>
  <Override PartName="/ppt/slides/slide7.xml" ContentType="application/vnd.openxmlformats-officedocument.presentationml.slide+xml"/>
  <Override PartName="/ppt/slides/slide6.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4.xml" ContentType="application/vnd.openxmlformats-officedocument.presentationml.slide+xml"/>
  <Override PartName="/ppt/slides/slide13.xml" ContentType="application/vnd.openxmlformats-officedocument.presentationml.slide+xml"/>
  <Override PartName="/ppt/slides/slide12.xml" ContentType="application/vnd.openxmlformats-officedocument.presentationml.slide+xml"/>
  <Override PartName="/ppt/slides/slide11.xml" ContentType="application/vnd.openxmlformats-officedocument.presentationml.slide+xml"/>
  <Override PartName="/ppt/slides/slide15.xml" ContentType="application/vnd.openxmlformats-officedocument.presentationml.slide+xml"/>
  <Override PartName="/ppt/slides/slide3.xml" ContentType="application/vnd.openxmlformats-officedocument.presentationml.slide+xml"/>
  <Override PartName="/ppt/slides/slide1.xml" ContentType="application/vnd.openxmlformats-officedocument.presentationml.slide+xml"/>
  <Override PartName="/ppt/slides/slide2.xml" ContentType="application/vnd.openxmlformats-officedocument.presentationml.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1.xml" ContentType="application/vnd.openxmlformats-officedocument.theme+xml"/>
  <Override PartName="/ppt/handoutMasters/handoutMaster1.xml" ContentType="application/vnd.openxmlformats-officedocument.presentationml.handoutMaster+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handoutMasterIdLst>
    <p:handoutMasterId r:id="rId18"/>
  </p:handoutMasterIdLst>
  <p:sldIdLst>
    <p:sldId id="256" r:id="rId2"/>
    <p:sldId id="291" r:id="rId3"/>
    <p:sldId id="292" r:id="rId4"/>
    <p:sldId id="258" r:id="rId5"/>
    <p:sldId id="259" r:id="rId6"/>
    <p:sldId id="262" r:id="rId7"/>
    <p:sldId id="289" r:id="rId8"/>
    <p:sldId id="297" r:id="rId9"/>
    <p:sldId id="290" r:id="rId10"/>
    <p:sldId id="264" r:id="rId11"/>
    <p:sldId id="285" r:id="rId12"/>
    <p:sldId id="286" r:id="rId13"/>
    <p:sldId id="293" r:id="rId14"/>
    <p:sldId id="298" r:id="rId15"/>
    <p:sldId id="273" r:id="rId16"/>
    <p:sldId id="296" r:id="rId17"/>
  </p:sldIdLst>
  <p:sldSz cx="12192000" cy="6858000"/>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06" d="100"/>
          <a:sy n="106" d="100"/>
        </p:scale>
        <p:origin x="120" y="56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customXml" Target="../customXml/item3.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customXml" Target="../customXml/item2.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customXml" Target="../customXml/item1.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sz="quarter" idx="1"/>
          </p:nvPr>
        </p:nvSpPr>
        <p:spPr>
          <a:xfrm>
            <a:off x="3850443" y="0"/>
            <a:ext cx="2945659" cy="498056"/>
          </a:xfrm>
          <a:prstGeom prst="rect">
            <a:avLst/>
          </a:prstGeom>
        </p:spPr>
        <p:txBody>
          <a:bodyPr vert="horz" lIns="91440" tIns="45720" rIns="91440" bIns="45720" rtlCol="0"/>
          <a:lstStyle>
            <a:lvl1pPr algn="r">
              <a:defRPr sz="1200"/>
            </a:lvl1pPr>
          </a:lstStyle>
          <a:p>
            <a:fld id="{E1D3DBEB-96BE-40E1-9B82-03461E22EC57}" type="datetimeFigureOut">
              <a:rPr lang="en-AU" smtClean="0"/>
              <a:t>12/07/2022</a:t>
            </a:fld>
            <a:endParaRPr lang="en-AU"/>
          </a:p>
        </p:txBody>
      </p:sp>
      <p:sp>
        <p:nvSpPr>
          <p:cNvPr id="4" name="Footer Placeholder 3"/>
          <p:cNvSpPr>
            <a:spLocks noGrp="1"/>
          </p:cNvSpPr>
          <p:nvPr>
            <p:ph type="ftr" sz="quarter" idx="2"/>
          </p:nvPr>
        </p:nvSpPr>
        <p:spPr>
          <a:xfrm>
            <a:off x="0" y="9428584"/>
            <a:ext cx="2945659" cy="498055"/>
          </a:xfrm>
          <a:prstGeom prst="rect">
            <a:avLst/>
          </a:prstGeom>
        </p:spPr>
        <p:txBody>
          <a:bodyPr vert="horz" lIns="91440" tIns="45720" rIns="91440" bIns="45720" rtlCol="0" anchor="b"/>
          <a:lstStyle>
            <a:lvl1pPr algn="l">
              <a:defRPr sz="1200"/>
            </a:lvl1pPr>
          </a:lstStyle>
          <a:p>
            <a:endParaRPr lang="en-AU"/>
          </a:p>
        </p:txBody>
      </p:sp>
      <p:sp>
        <p:nvSpPr>
          <p:cNvPr id="5" name="Slide Number Placeholder 4"/>
          <p:cNvSpPr>
            <a:spLocks noGrp="1"/>
          </p:cNvSpPr>
          <p:nvPr>
            <p:ph type="sldNum" sz="quarter" idx="3"/>
          </p:nvPr>
        </p:nvSpPr>
        <p:spPr>
          <a:xfrm>
            <a:off x="3850443" y="9428584"/>
            <a:ext cx="2945659" cy="498055"/>
          </a:xfrm>
          <a:prstGeom prst="rect">
            <a:avLst/>
          </a:prstGeom>
        </p:spPr>
        <p:txBody>
          <a:bodyPr vert="horz" lIns="91440" tIns="45720" rIns="91440" bIns="45720" rtlCol="0" anchor="b"/>
          <a:lstStyle>
            <a:lvl1pPr algn="r">
              <a:defRPr sz="1200"/>
            </a:lvl1pPr>
          </a:lstStyle>
          <a:p>
            <a:fld id="{181EB027-79D0-422C-8526-487251FDE892}" type="slidenum">
              <a:rPr lang="en-AU" smtClean="0"/>
              <a:t>‹#›</a:t>
            </a:fld>
            <a:endParaRPr lang="en-AU"/>
          </a:p>
        </p:txBody>
      </p:sp>
    </p:spTree>
    <p:extLst>
      <p:ext uri="{BB962C8B-B14F-4D97-AF65-F5344CB8AC3E}">
        <p14:creationId xmlns:p14="http://schemas.microsoft.com/office/powerpoint/2010/main" val="1998929790"/>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2B8490F-BBBD-4EBA-8948-8414DC357986}" type="datetimeFigureOut">
              <a:rPr lang="en-AU" smtClean="0"/>
              <a:t>12/07/2022</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3719C0A4-0132-43BA-870B-CB718BA8187B}" type="slidenum">
              <a:rPr lang="en-AU" smtClean="0"/>
              <a:t>‹#›</a:t>
            </a:fld>
            <a:endParaRPr lang="en-AU"/>
          </a:p>
        </p:txBody>
      </p:sp>
    </p:spTree>
    <p:extLst>
      <p:ext uri="{BB962C8B-B14F-4D97-AF65-F5344CB8AC3E}">
        <p14:creationId xmlns:p14="http://schemas.microsoft.com/office/powerpoint/2010/main" val="11097675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2B8490F-BBBD-4EBA-8948-8414DC357986}" type="datetimeFigureOut">
              <a:rPr lang="en-AU" smtClean="0"/>
              <a:t>12/07/2022</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3719C0A4-0132-43BA-870B-CB718BA8187B}" type="slidenum">
              <a:rPr lang="en-AU" smtClean="0"/>
              <a:t>‹#›</a:t>
            </a:fld>
            <a:endParaRPr lang="en-AU"/>
          </a:p>
        </p:txBody>
      </p:sp>
    </p:spTree>
    <p:extLst>
      <p:ext uri="{BB962C8B-B14F-4D97-AF65-F5344CB8AC3E}">
        <p14:creationId xmlns:p14="http://schemas.microsoft.com/office/powerpoint/2010/main" val="28368479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2B8490F-BBBD-4EBA-8948-8414DC357986}" type="datetimeFigureOut">
              <a:rPr lang="en-AU" smtClean="0"/>
              <a:t>12/07/2022</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3719C0A4-0132-43BA-870B-CB718BA8187B}" type="slidenum">
              <a:rPr lang="en-AU" smtClean="0"/>
              <a:t>‹#›</a:t>
            </a:fld>
            <a:endParaRPr lang="en-AU"/>
          </a:p>
        </p:txBody>
      </p:sp>
    </p:spTree>
    <p:extLst>
      <p:ext uri="{BB962C8B-B14F-4D97-AF65-F5344CB8AC3E}">
        <p14:creationId xmlns:p14="http://schemas.microsoft.com/office/powerpoint/2010/main" val="36521621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2B8490F-BBBD-4EBA-8948-8414DC357986}" type="datetimeFigureOut">
              <a:rPr lang="en-AU" smtClean="0"/>
              <a:t>12/07/2022</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3719C0A4-0132-43BA-870B-CB718BA8187B}" type="slidenum">
              <a:rPr lang="en-AU" smtClean="0"/>
              <a:t>‹#›</a:t>
            </a:fld>
            <a:endParaRPr lang="en-AU"/>
          </a:p>
        </p:txBody>
      </p:sp>
    </p:spTree>
    <p:extLst>
      <p:ext uri="{BB962C8B-B14F-4D97-AF65-F5344CB8AC3E}">
        <p14:creationId xmlns:p14="http://schemas.microsoft.com/office/powerpoint/2010/main" val="3915387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02B8490F-BBBD-4EBA-8948-8414DC357986}" type="datetimeFigureOut">
              <a:rPr lang="en-AU" smtClean="0"/>
              <a:t>12/07/2022</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3719C0A4-0132-43BA-870B-CB718BA8187B}" type="slidenum">
              <a:rPr lang="en-AU" smtClean="0"/>
              <a:t>‹#›</a:t>
            </a:fld>
            <a:endParaRPr lang="en-AU"/>
          </a:p>
        </p:txBody>
      </p:sp>
    </p:spTree>
    <p:extLst>
      <p:ext uri="{BB962C8B-B14F-4D97-AF65-F5344CB8AC3E}">
        <p14:creationId xmlns:p14="http://schemas.microsoft.com/office/powerpoint/2010/main" val="16621500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2B8490F-BBBD-4EBA-8948-8414DC357986}" type="datetimeFigureOut">
              <a:rPr lang="en-AU" smtClean="0"/>
              <a:t>12/07/2022</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3719C0A4-0132-43BA-870B-CB718BA8187B}" type="slidenum">
              <a:rPr lang="en-AU" smtClean="0"/>
              <a:t>‹#›</a:t>
            </a:fld>
            <a:endParaRPr lang="en-AU"/>
          </a:p>
        </p:txBody>
      </p:sp>
    </p:spTree>
    <p:extLst>
      <p:ext uri="{BB962C8B-B14F-4D97-AF65-F5344CB8AC3E}">
        <p14:creationId xmlns:p14="http://schemas.microsoft.com/office/powerpoint/2010/main" val="15285758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2B8490F-BBBD-4EBA-8948-8414DC357986}" type="datetimeFigureOut">
              <a:rPr lang="en-AU" smtClean="0"/>
              <a:t>12/07/2022</a:t>
            </a:fld>
            <a:endParaRPr lang="en-AU"/>
          </a:p>
        </p:txBody>
      </p:sp>
      <p:sp>
        <p:nvSpPr>
          <p:cNvPr id="8" name="Footer Placeholder 7"/>
          <p:cNvSpPr>
            <a:spLocks noGrp="1"/>
          </p:cNvSpPr>
          <p:nvPr>
            <p:ph type="ftr" sz="quarter" idx="11"/>
          </p:nvPr>
        </p:nvSpPr>
        <p:spPr/>
        <p:txBody>
          <a:bodyPr/>
          <a:lstStyle/>
          <a:p>
            <a:endParaRPr lang="en-AU"/>
          </a:p>
        </p:txBody>
      </p:sp>
      <p:sp>
        <p:nvSpPr>
          <p:cNvPr id="9" name="Slide Number Placeholder 8"/>
          <p:cNvSpPr>
            <a:spLocks noGrp="1"/>
          </p:cNvSpPr>
          <p:nvPr>
            <p:ph type="sldNum" sz="quarter" idx="12"/>
          </p:nvPr>
        </p:nvSpPr>
        <p:spPr/>
        <p:txBody>
          <a:bodyPr/>
          <a:lstStyle/>
          <a:p>
            <a:fld id="{3719C0A4-0132-43BA-870B-CB718BA8187B}" type="slidenum">
              <a:rPr lang="en-AU" smtClean="0"/>
              <a:t>‹#›</a:t>
            </a:fld>
            <a:endParaRPr lang="en-AU"/>
          </a:p>
        </p:txBody>
      </p:sp>
    </p:spTree>
    <p:extLst>
      <p:ext uri="{BB962C8B-B14F-4D97-AF65-F5344CB8AC3E}">
        <p14:creationId xmlns:p14="http://schemas.microsoft.com/office/powerpoint/2010/main" val="16602836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2B8490F-BBBD-4EBA-8948-8414DC357986}" type="datetimeFigureOut">
              <a:rPr lang="en-AU" smtClean="0"/>
              <a:t>12/07/2022</a:t>
            </a:fld>
            <a:endParaRPr lang="en-AU"/>
          </a:p>
        </p:txBody>
      </p:sp>
      <p:sp>
        <p:nvSpPr>
          <p:cNvPr id="4" name="Footer Placeholder 3"/>
          <p:cNvSpPr>
            <a:spLocks noGrp="1"/>
          </p:cNvSpPr>
          <p:nvPr>
            <p:ph type="ftr" sz="quarter" idx="11"/>
          </p:nvPr>
        </p:nvSpPr>
        <p:spPr/>
        <p:txBody>
          <a:bodyPr/>
          <a:lstStyle/>
          <a:p>
            <a:endParaRPr lang="en-AU"/>
          </a:p>
        </p:txBody>
      </p:sp>
      <p:sp>
        <p:nvSpPr>
          <p:cNvPr id="5" name="Slide Number Placeholder 4"/>
          <p:cNvSpPr>
            <a:spLocks noGrp="1"/>
          </p:cNvSpPr>
          <p:nvPr>
            <p:ph type="sldNum" sz="quarter" idx="12"/>
          </p:nvPr>
        </p:nvSpPr>
        <p:spPr/>
        <p:txBody>
          <a:bodyPr/>
          <a:lstStyle/>
          <a:p>
            <a:fld id="{3719C0A4-0132-43BA-870B-CB718BA8187B}" type="slidenum">
              <a:rPr lang="en-AU" smtClean="0"/>
              <a:t>‹#›</a:t>
            </a:fld>
            <a:endParaRPr lang="en-AU"/>
          </a:p>
        </p:txBody>
      </p:sp>
    </p:spTree>
    <p:extLst>
      <p:ext uri="{BB962C8B-B14F-4D97-AF65-F5344CB8AC3E}">
        <p14:creationId xmlns:p14="http://schemas.microsoft.com/office/powerpoint/2010/main" val="37337852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2B8490F-BBBD-4EBA-8948-8414DC357986}" type="datetimeFigureOut">
              <a:rPr lang="en-AU" smtClean="0"/>
              <a:t>12/07/2022</a:t>
            </a:fld>
            <a:endParaRPr lang="en-AU"/>
          </a:p>
        </p:txBody>
      </p:sp>
      <p:sp>
        <p:nvSpPr>
          <p:cNvPr id="3" name="Footer Placeholder 2"/>
          <p:cNvSpPr>
            <a:spLocks noGrp="1"/>
          </p:cNvSpPr>
          <p:nvPr>
            <p:ph type="ftr" sz="quarter" idx="11"/>
          </p:nvPr>
        </p:nvSpPr>
        <p:spPr/>
        <p:txBody>
          <a:bodyPr/>
          <a:lstStyle/>
          <a:p>
            <a:endParaRPr lang="en-AU"/>
          </a:p>
        </p:txBody>
      </p:sp>
      <p:sp>
        <p:nvSpPr>
          <p:cNvPr id="4" name="Slide Number Placeholder 3"/>
          <p:cNvSpPr>
            <a:spLocks noGrp="1"/>
          </p:cNvSpPr>
          <p:nvPr>
            <p:ph type="sldNum" sz="quarter" idx="12"/>
          </p:nvPr>
        </p:nvSpPr>
        <p:spPr/>
        <p:txBody>
          <a:bodyPr/>
          <a:lstStyle/>
          <a:p>
            <a:fld id="{3719C0A4-0132-43BA-870B-CB718BA8187B}" type="slidenum">
              <a:rPr lang="en-AU" smtClean="0"/>
              <a:t>‹#›</a:t>
            </a:fld>
            <a:endParaRPr lang="en-AU"/>
          </a:p>
        </p:txBody>
      </p:sp>
    </p:spTree>
    <p:extLst>
      <p:ext uri="{BB962C8B-B14F-4D97-AF65-F5344CB8AC3E}">
        <p14:creationId xmlns:p14="http://schemas.microsoft.com/office/powerpoint/2010/main" val="1638201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02B8490F-BBBD-4EBA-8948-8414DC357986}" type="datetimeFigureOut">
              <a:rPr lang="en-AU" smtClean="0"/>
              <a:t>12/07/2022</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3719C0A4-0132-43BA-870B-CB718BA8187B}" type="slidenum">
              <a:rPr lang="en-AU" smtClean="0"/>
              <a:t>‹#›</a:t>
            </a:fld>
            <a:endParaRPr lang="en-AU"/>
          </a:p>
        </p:txBody>
      </p:sp>
    </p:spTree>
    <p:extLst>
      <p:ext uri="{BB962C8B-B14F-4D97-AF65-F5344CB8AC3E}">
        <p14:creationId xmlns:p14="http://schemas.microsoft.com/office/powerpoint/2010/main" val="41487244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02B8490F-BBBD-4EBA-8948-8414DC357986}" type="datetimeFigureOut">
              <a:rPr lang="en-AU" smtClean="0"/>
              <a:t>12/07/2022</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3719C0A4-0132-43BA-870B-CB718BA8187B}" type="slidenum">
              <a:rPr lang="en-AU" smtClean="0"/>
              <a:t>‹#›</a:t>
            </a:fld>
            <a:endParaRPr lang="en-AU"/>
          </a:p>
        </p:txBody>
      </p:sp>
    </p:spTree>
    <p:extLst>
      <p:ext uri="{BB962C8B-B14F-4D97-AF65-F5344CB8AC3E}">
        <p14:creationId xmlns:p14="http://schemas.microsoft.com/office/powerpoint/2010/main" val="29752164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2B8490F-BBBD-4EBA-8948-8414DC357986}" type="datetimeFigureOut">
              <a:rPr lang="en-AU" smtClean="0"/>
              <a:t>12/07/2022</a:t>
            </a:fld>
            <a:endParaRPr lang="en-AU"/>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AU"/>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719C0A4-0132-43BA-870B-CB718BA8187B}" type="slidenum">
              <a:rPr lang="en-AU" smtClean="0"/>
              <a:t>‹#›</a:t>
            </a:fld>
            <a:endParaRPr lang="en-AU"/>
          </a:p>
        </p:txBody>
      </p:sp>
    </p:spTree>
    <p:extLst>
      <p:ext uri="{BB962C8B-B14F-4D97-AF65-F5344CB8AC3E}">
        <p14:creationId xmlns:p14="http://schemas.microsoft.com/office/powerpoint/2010/main" val="159283799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mailto:small17@eq.edu.au"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www.qcaa.qld.edu.au/downloads/senior/qce_planning_pathway_students.pdf"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p:cNvGraphicFramePr>
            <a:graphicFrameLocks noGrp="1"/>
          </p:cNvGraphicFramePr>
          <p:nvPr>
            <p:extLst>
              <p:ext uri="{D42A27DB-BD31-4B8C-83A1-F6EECF244321}">
                <p14:modId xmlns:p14="http://schemas.microsoft.com/office/powerpoint/2010/main" val="43403952"/>
              </p:ext>
            </p:extLst>
          </p:nvPr>
        </p:nvGraphicFramePr>
        <p:xfrm>
          <a:off x="17778" y="4070"/>
          <a:ext cx="12174222" cy="6853929"/>
        </p:xfrm>
        <a:graphic>
          <a:graphicData uri="http://schemas.openxmlformats.org/drawingml/2006/table">
            <a:tbl>
              <a:tblPr/>
              <a:tblGrid>
                <a:gridCol w="12174222">
                  <a:extLst>
                    <a:ext uri="{9D8B030D-6E8A-4147-A177-3AD203B41FA5}">
                      <a16:colId xmlns:a16="http://schemas.microsoft.com/office/drawing/2014/main" val="885475754"/>
                    </a:ext>
                  </a:extLst>
                </a:gridCol>
              </a:tblGrid>
              <a:tr h="6853929">
                <a:tc>
                  <a:txBody>
                    <a:bodyPr/>
                    <a:lstStyle/>
                    <a:p>
                      <a:endParaRPr lang="en-AU" dirty="0"/>
                    </a:p>
                  </a:txBody>
                  <a:tcPr>
                    <a:lnL w="76200" cmpd="sng">
                      <a:solidFill>
                        <a:schemeClr val="accent6">
                          <a:lumMod val="75000"/>
                        </a:schemeClr>
                      </a:solidFill>
                      <a:prstDash val="solid"/>
                    </a:lnL>
                    <a:lnR w="76200" cmpd="sng">
                      <a:solidFill>
                        <a:schemeClr val="accent6">
                          <a:lumMod val="75000"/>
                        </a:schemeClr>
                      </a:solidFill>
                      <a:prstDash val="solid"/>
                    </a:lnR>
                    <a:lnT w="76200" cmpd="sng">
                      <a:solidFill>
                        <a:schemeClr val="accent6">
                          <a:lumMod val="75000"/>
                        </a:schemeClr>
                      </a:solidFill>
                      <a:prstDash val="solid"/>
                    </a:lnT>
                    <a:lnB w="76200" cmpd="sng">
                      <a:solidFill>
                        <a:schemeClr val="accent6">
                          <a:lumMod val="75000"/>
                        </a:schemeClr>
                      </a:solidFill>
                      <a:prstDash val="solid"/>
                    </a:lnB>
                  </a:tcPr>
                </a:tc>
                <a:extLst>
                  <a:ext uri="{0D108BD9-81ED-4DB2-BD59-A6C34878D82A}">
                    <a16:rowId xmlns:a16="http://schemas.microsoft.com/office/drawing/2014/main" val="2872906115"/>
                  </a:ext>
                </a:extLst>
              </a:tr>
            </a:tbl>
          </a:graphicData>
        </a:graphic>
      </p:graphicFrame>
      <p:sp>
        <p:nvSpPr>
          <p:cNvPr id="2" name="Title 1"/>
          <p:cNvSpPr>
            <a:spLocks noGrp="1"/>
          </p:cNvSpPr>
          <p:nvPr>
            <p:ph type="ctrTitle"/>
          </p:nvPr>
        </p:nvSpPr>
        <p:spPr>
          <a:xfrm>
            <a:off x="2791326" y="2526073"/>
            <a:ext cx="8486274" cy="1247054"/>
          </a:xfrm>
        </p:spPr>
        <p:txBody>
          <a:bodyPr>
            <a:normAutofit fontScale="90000"/>
          </a:bodyPr>
          <a:lstStyle/>
          <a:p>
            <a:r>
              <a:rPr lang="en-AU" sz="8000" dirty="0">
                <a:solidFill>
                  <a:schemeClr val="accent6">
                    <a:lumMod val="75000"/>
                  </a:schemeClr>
                </a:solidFill>
                <a:latin typeface="Arial" panose="020B0604020202020204" pitchFamily="34" charset="0"/>
                <a:cs typeface="Arial" panose="020B0604020202020204" pitchFamily="34" charset="0"/>
              </a:rPr>
              <a:t>What is an ATAR Pathway?</a:t>
            </a:r>
          </a:p>
        </p:txBody>
      </p:sp>
      <p:sp>
        <p:nvSpPr>
          <p:cNvPr id="3" name="Subtitle 2"/>
          <p:cNvSpPr>
            <a:spLocks noGrp="1"/>
          </p:cNvSpPr>
          <p:nvPr>
            <p:ph type="subTitle" idx="1"/>
          </p:nvPr>
        </p:nvSpPr>
        <p:spPr>
          <a:xfrm>
            <a:off x="1524000" y="4590328"/>
            <a:ext cx="9144000" cy="1200872"/>
          </a:xfrm>
        </p:spPr>
        <p:txBody>
          <a:bodyPr>
            <a:normAutofit/>
          </a:bodyPr>
          <a:lstStyle/>
          <a:p>
            <a:pPr algn="l"/>
            <a:endParaRPr lang="en-AU" sz="3000" b="1" dirty="0">
              <a:solidFill>
                <a:schemeClr val="accent6">
                  <a:lumMod val="75000"/>
                </a:schemeClr>
              </a:solidFill>
              <a:latin typeface="Arial" panose="020B0604020202020204" pitchFamily="34" charset="0"/>
              <a:cs typeface="Arial" panose="020B0604020202020204" pitchFamily="34" charset="0"/>
            </a:endParaRPr>
          </a:p>
        </p:txBody>
      </p:sp>
      <p:pic>
        <p:nvPicPr>
          <p:cNvPr id="6" name="Picture 5" descr="G:\Coredata\Office\Schools - Operations\School Logos\New 2018\lowood_02_com - CLEAR BACKGROUND.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627101" y="1257387"/>
            <a:ext cx="1704975" cy="2079625"/>
          </a:xfrm>
          <a:prstGeom prst="rect">
            <a:avLst/>
          </a:prstGeom>
          <a:noFill/>
          <a:ln>
            <a:noFill/>
          </a:ln>
        </p:spPr>
      </p:pic>
    </p:spTree>
    <p:extLst>
      <p:ext uri="{BB962C8B-B14F-4D97-AF65-F5344CB8AC3E}">
        <p14:creationId xmlns:p14="http://schemas.microsoft.com/office/powerpoint/2010/main" val="2009082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364008589"/>
              </p:ext>
            </p:extLst>
          </p:nvPr>
        </p:nvGraphicFramePr>
        <p:xfrm>
          <a:off x="0" y="0"/>
          <a:ext cx="12192000" cy="6858000"/>
        </p:xfrm>
        <a:graphic>
          <a:graphicData uri="http://schemas.openxmlformats.org/drawingml/2006/table">
            <a:tbl>
              <a:tblPr/>
              <a:tblGrid>
                <a:gridCol w="12192000">
                  <a:extLst>
                    <a:ext uri="{9D8B030D-6E8A-4147-A177-3AD203B41FA5}">
                      <a16:colId xmlns:a16="http://schemas.microsoft.com/office/drawing/2014/main" val="3467338452"/>
                    </a:ext>
                  </a:extLst>
                </a:gridCol>
              </a:tblGrid>
              <a:tr h="6858000">
                <a:tc>
                  <a:txBody>
                    <a:bodyPr/>
                    <a:lstStyle/>
                    <a:p>
                      <a:endParaRPr lang="en-AU" dirty="0"/>
                    </a:p>
                  </a:txBody>
                  <a:tcPr>
                    <a:lnL w="76200" cmpd="sng">
                      <a:solidFill>
                        <a:schemeClr val="accent6">
                          <a:lumMod val="75000"/>
                        </a:schemeClr>
                      </a:solidFill>
                      <a:prstDash val="solid"/>
                    </a:lnL>
                    <a:lnR w="76200" cmpd="sng">
                      <a:solidFill>
                        <a:schemeClr val="accent6">
                          <a:lumMod val="75000"/>
                        </a:schemeClr>
                      </a:solidFill>
                      <a:prstDash val="solid"/>
                    </a:lnR>
                    <a:lnT w="76200" cmpd="sng">
                      <a:solidFill>
                        <a:schemeClr val="accent6">
                          <a:lumMod val="75000"/>
                        </a:schemeClr>
                      </a:solidFill>
                      <a:prstDash val="solid"/>
                    </a:lnT>
                    <a:lnB w="76200" cmpd="sng">
                      <a:solidFill>
                        <a:schemeClr val="accent6">
                          <a:lumMod val="75000"/>
                        </a:schemeClr>
                      </a:solidFill>
                      <a:prstDash val="solid"/>
                    </a:lnB>
                  </a:tcPr>
                </a:tc>
                <a:extLst>
                  <a:ext uri="{0D108BD9-81ED-4DB2-BD59-A6C34878D82A}">
                    <a16:rowId xmlns:a16="http://schemas.microsoft.com/office/drawing/2014/main" val="16804689"/>
                  </a:ext>
                </a:extLst>
              </a:tr>
            </a:tbl>
          </a:graphicData>
        </a:graphic>
      </p:graphicFrame>
      <p:sp>
        <p:nvSpPr>
          <p:cNvPr id="2" name="Title 1"/>
          <p:cNvSpPr>
            <a:spLocks noGrp="1"/>
          </p:cNvSpPr>
          <p:nvPr>
            <p:ph type="title"/>
          </p:nvPr>
        </p:nvSpPr>
        <p:spPr/>
        <p:txBody>
          <a:bodyPr/>
          <a:lstStyle/>
          <a:p>
            <a:r>
              <a:rPr lang="en-AU" b="1" dirty="0">
                <a:solidFill>
                  <a:schemeClr val="accent6">
                    <a:lumMod val="75000"/>
                  </a:schemeClr>
                </a:solidFill>
              </a:rPr>
              <a:t>Year 11 Pathway Options 2023</a:t>
            </a:r>
          </a:p>
        </p:txBody>
      </p:sp>
      <p:pic>
        <p:nvPicPr>
          <p:cNvPr id="8" name="Content Placeholder 7">
            <a:extLst>
              <a:ext uri="{FF2B5EF4-FFF2-40B4-BE49-F238E27FC236}">
                <a16:creationId xmlns:a16="http://schemas.microsoft.com/office/drawing/2014/main" id="{A5DA8C98-5917-4903-85C9-89F365AD0B1F}"/>
              </a:ext>
            </a:extLst>
          </p:cNvPr>
          <p:cNvPicPr>
            <a:picLocks noGrp="1" noChangeAspect="1"/>
          </p:cNvPicPr>
          <p:nvPr>
            <p:ph idx="1"/>
          </p:nvPr>
        </p:nvPicPr>
        <p:blipFill>
          <a:blip r:embed="rId2"/>
          <a:stretch>
            <a:fillRect/>
          </a:stretch>
        </p:blipFill>
        <p:spPr>
          <a:xfrm>
            <a:off x="838200" y="1327581"/>
            <a:ext cx="10211845" cy="5251450"/>
          </a:xfrm>
          <a:prstGeom prst="rect">
            <a:avLst/>
          </a:prstGeom>
        </p:spPr>
      </p:pic>
    </p:spTree>
    <p:extLst>
      <p:ext uri="{BB962C8B-B14F-4D97-AF65-F5344CB8AC3E}">
        <p14:creationId xmlns:p14="http://schemas.microsoft.com/office/powerpoint/2010/main" val="39589248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nvPr>
        </p:nvGraphicFramePr>
        <p:xfrm>
          <a:off x="1" y="0"/>
          <a:ext cx="12192000" cy="6858000"/>
        </p:xfrm>
        <a:graphic>
          <a:graphicData uri="http://schemas.openxmlformats.org/drawingml/2006/table">
            <a:tbl>
              <a:tblPr/>
              <a:tblGrid>
                <a:gridCol w="12192000">
                  <a:extLst>
                    <a:ext uri="{9D8B030D-6E8A-4147-A177-3AD203B41FA5}">
                      <a16:colId xmlns:a16="http://schemas.microsoft.com/office/drawing/2014/main" val="3467338452"/>
                    </a:ext>
                  </a:extLst>
                </a:gridCol>
              </a:tblGrid>
              <a:tr h="6858000">
                <a:tc>
                  <a:txBody>
                    <a:bodyPr/>
                    <a:lstStyle/>
                    <a:p>
                      <a:endParaRPr lang="en-AU" dirty="0"/>
                    </a:p>
                  </a:txBody>
                  <a:tcPr>
                    <a:lnL w="76200" cmpd="sng">
                      <a:solidFill>
                        <a:schemeClr val="accent6">
                          <a:lumMod val="75000"/>
                        </a:schemeClr>
                      </a:solidFill>
                      <a:prstDash val="solid"/>
                    </a:lnL>
                    <a:lnR w="76200" cmpd="sng">
                      <a:solidFill>
                        <a:schemeClr val="accent6">
                          <a:lumMod val="75000"/>
                        </a:schemeClr>
                      </a:solidFill>
                      <a:prstDash val="solid"/>
                    </a:lnR>
                    <a:lnT w="76200" cmpd="sng">
                      <a:solidFill>
                        <a:schemeClr val="accent6">
                          <a:lumMod val="75000"/>
                        </a:schemeClr>
                      </a:solidFill>
                      <a:prstDash val="solid"/>
                    </a:lnT>
                    <a:lnB w="76200" cmpd="sng">
                      <a:solidFill>
                        <a:schemeClr val="accent6">
                          <a:lumMod val="75000"/>
                        </a:schemeClr>
                      </a:solidFill>
                      <a:prstDash val="solid"/>
                    </a:lnB>
                  </a:tcPr>
                </a:tc>
                <a:extLst>
                  <a:ext uri="{0D108BD9-81ED-4DB2-BD59-A6C34878D82A}">
                    <a16:rowId xmlns:a16="http://schemas.microsoft.com/office/drawing/2014/main" val="16804689"/>
                  </a:ext>
                </a:extLst>
              </a:tr>
            </a:tbl>
          </a:graphicData>
        </a:graphic>
      </p:graphicFrame>
      <p:sp>
        <p:nvSpPr>
          <p:cNvPr id="2" name="Title 1"/>
          <p:cNvSpPr>
            <a:spLocks noGrp="1"/>
          </p:cNvSpPr>
          <p:nvPr>
            <p:ph type="title"/>
          </p:nvPr>
        </p:nvSpPr>
        <p:spPr/>
        <p:txBody>
          <a:bodyPr/>
          <a:lstStyle/>
          <a:p>
            <a:r>
              <a:rPr lang="en-AU" b="1" dirty="0">
                <a:solidFill>
                  <a:schemeClr val="accent6">
                    <a:lumMod val="75000"/>
                  </a:schemeClr>
                </a:solidFill>
              </a:rPr>
              <a:t>Prerequisite information</a:t>
            </a:r>
          </a:p>
        </p:txBody>
      </p:sp>
      <p:sp>
        <p:nvSpPr>
          <p:cNvPr id="3" name="Content Placeholder 2"/>
          <p:cNvSpPr>
            <a:spLocks noGrp="1"/>
          </p:cNvSpPr>
          <p:nvPr>
            <p:ph idx="1"/>
          </p:nvPr>
        </p:nvSpPr>
        <p:spPr/>
        <p:txBody>
          <a:bodyPr/>
          <a:lstStyle/>
          <a:p>
            <a:r>
              <a:rPr lang="en-AU" dirty="0"/>
              <a:t>Prerequisites are courses of study and required academic achievement to enter specific senior subjects. These are set by the school taking into consideration the complexities and assumed knowledge that students require to be successful in the course. </a:t>
            </a:r>
          </a:p>
          <a:p>
            <a:r>
              <a:rPr lang="en-AU" dirty="0"/>
              <a:t>This information is based on historical data of students undertaking courses of study and their success in those subjects. </a:t>
            </a:r>
          </a:p>
        </p:txBody>
      </p:sp>
    </p:spTree>
    <p:extLst>
      <p:ext uri="{BB962C8B-B14F-4D97-AF65-F5344CB8AC3E}">
        <p14:creationId xmlns:p14="http://schemas.microsoft.com/office/powerpoint/2010/main" val="217793274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nvPr>
        </p:nvGraphicFramePr>
        <p:xfrm>
          <a:off x="1" y="0"/>
          <a:ext cx="12192000" cy="6858000"/>
        </p:xfrm>
        <a:graphic>
          <a:graphicData uri="http://schemas.openxmlformats.org/drawingml/2006/table">
            <a:tbl>
              <a:tblPr/>
              <a:tblGrid>
                <a:gridCol w="12192000">
                  <a:extLst>
                    <a:ext uri="{9D8B030D-6E8A-4147-A177-3AD203B41FA5}">
                      <a16:colId xmlns:a16="http://schemas.microsoft.com/office/drawing/2014/main" val="3467338452"/>
                    </a:ext>
                  </a:extLst>
                </a:gridCol>
              </a:tblGrid>
              <a:tr h="6858000">
                <a:tc>
                  <a:txBody>
                    <a:bodyPr/>
                    <a:lstStyle/>
                    <a:p>
                      <a:endParaRPr lang="en-AU" dirty="0"/>
                    </a:p>
                  </a:txBody>
                  <a:tcPr>
                    <a:lnL w="76200" cmpd="sng">
                      <a:solidFill>
                        <a:schemeClr val="accent6">
                          <a:lumMod val="75000"/>
                        </a:schemeClr>
                      </a:solidFill>
                      <a:prstDash val="solid"/>
                    </a:lnL>
                    <a:lnR w="76200" cmpd="sng">
                      <a:solidFill>
                        <a:schemeClr val="accent6">
                          <a:lumMod val="75000"/>
                        </a:schemeClr>
                      </a:solidFill>
                      <a:prstDash val="solid"/>
                    </a:lnR>
                    <a:lnT w="76200" cmpd="sng">
                      <a:solidFill>
                        <a:schemeClr val="accent6">
                          <a:lumMod val="75000"/>
                        </a:schemeClr>
                      </a:solidFill>
                      <a:prstDash val="solid"/>
                    </a:lnT>
                    <a:lnB w="76200" cmpd="sng">
                      <a:solidFill>
                        <a:schemeClr val="accent6">
                          <a:lumMod val="75000"/>
                        </a:schemeClr>
                      </a:solidFill>
                      <a:prstDash val="solid"/>
                    </a:lnB>
                  </a:tcPr>
                </a:tc>
                <a:extLst>
                  <a:ext uri="{0D108BD9-81ED-4DB2-BD59-A6C34878D82A}">
                    <a16:rowId xmlns:a16="http://schemas.microsoft.com/office/drawing/2014/main" val="16804689"/>
                  </a:ext>
                </a:extLst>
              </a:tr>
            </a:tbl>
          </a:graphicData>
        </a:graphic>
      </p:graphicFrame>
      <p:sp>
        <p:nvSpPr>
          <p:cNvPr id="2" name="Title 1"/>
          <p:cNvSpPr>
            <a:spLocks noGrp="1"/>
          </p:cNvSpPr>
          <p:nvPr>
            <p:ph type="title"/>
          </p:nvPr>
        </p:nvSpPr>
        <p:spPr/>
        <p:txBody>
          <a:bodyPr/>
          <a:lstStyle/>
          <a:p>
            <a:r>
              <a:rPr lang="en-AU" b="1" dirty="0">
                <a:solidFill>
                  <a:schemeClr val="accent6">
                    <a:lumMod val="75000"/>
                  </a:schemeClr>
                </a:solidFill>
              </a:rPr>
              <a:t>2023 Prerequisites </a:t>
            </a:r>
          </a:p>
        </p:txBody>
      </p:sp>
      <p:pic>
        <p:nvPicPr>
          <p:cNvPr id="7" name="Content Placeholder 6">
            <a:extLst>
              <a:ext uri="{FF2B5EF4-FFF2-40B4-BE49-F238E27FC236}">
                <a16:creationId xmlns:a16="http://schemas.microsoft.com/office/drawing/2014/main" id="{9E8BAD4F-7E66-433E-9222-672F2302C267}"/>
              </a:ext>
            </a:extLst>
          </p:cNvPr>
          <p:cNvPicPr>
            <a:picLocks noGrp="1" noChangeAspect="1"/>
          </p:cNvPicPr>
          <p:nvPr>
            <p:ph idx="1"/>
          </p:nvPr>
        </p:nvPicPr>
        <p:blipFill>
          <a:blip r:embed="rId2"/>
          <a:stretch>
            <a:fillRect/>
          </a:stretch>
        </p:blipFill>
        <p:spPr>
          <a:xfrm>
            <a:off x="624690" y="1690688"/>
            <a:ext cx="8736594" cy="4802187"/>
          </a:xfrm>
          <a:prstGeom prst="rect">
            <a:avLst/>
          </a:prstGeom>
        </p:spPr>
      </p:pic>
    </p:spTree>
    <p:extLst>
      <p:ext uri="{BB962C8B-B14F-4D97-AF65-F5344CB8AC3E}">
        <p14:creationId xmlns:p14="http://schemas.microsoft.com/office/powerpoint/2010/main" val="202548858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nvPr>
        </p:nvGraphicFramePr>
        <p:xfrm>
          <a:off x="1" y="0"/>
          <a:ext cx="12192000" cy="6858000"/>
        </p:xfrm>
        <a:graphic>
          <a:graphicData uri="http://schemas.openxmlformats.org/drawingml/2006/table">
            <a:tbl>
              <a:tblPr/>
              <a:tblGrid>
                <a:gridCol w="12192000">
                  <a:extLst>
                    <a:ext uri="{9D8B030D-6E8A-4147-A177-3AD203B41FA5}">
                      <a16:colId xmlns:a16="http://schemas.microsoft.com/office/drawing/2014/main" val="3467338452"/>
                    </a:ext>
                  </a:extLst>
                </a:gridCol>
              </a:tblGrid>
              <a:tr h="6858000">
                <a:tc>
                  <a:txBody>
                    <a:bodyPr/>
                    <a:lstStyle/>
                    <a:p>
                      <a:endParaRPr lang="en-AU" dirty="0"/>
                    </a:p>
                  </a:txBody>
                  <a:tcPr>
                    <a:lnL w="76200" cmpd="sng">
                      <a:solidFill>
                        <a:schemeClr val="accent6">
                          <a:lumMod val="75000"/>
                        </a:schemeClr>
                      </a:solidFill>
                      <a:prstDash val="solid"/>
                    </a:lnL>
                    <a:lnR w="76200" cmpd="sng">
                      <a:solidFill>
                        <a:schemeClr val="accent6">
                          <a:lumMod val="75000"/>
                        </a:schemeClr>
                      </a:solidFill>
                      <a:prstDash val="solid"/>
                    </a:lnR>
                    <a:lnT w="76200" cmpd="sng">
                      <a:solidFill>
                        <a:schemeClr val="accent6">
                          <a:lumMod val="75000"/>
                        </a:schemeClr>
                      </a:solidFill>
                      <a:prstDash val="solid"/>
                    </a:lnT>
                    <a:lnB w="76200" cmpd="sng">
                      <a:solidFill>
                        <a:schemeClr val="accent6">
                          <a:lumMod val="75000"/>
                        </a:schemeClr>
                      </a:solidFill>
                      <a:prstDash val="solid"/>
                    </a:lnB>
                  </a:tcPr>
                </a:tc>
                <a:extLst>
                  <a:ext uri="{0D108BD9-81ED-4DB2-BD59-A6C34878D82A}">
                    <a16:rowId xmlns:a16="http://schemas.microsoft.com/office/drawing/2014/main" val="16804689"/>
                  </a:ext>
                </a:extLst>
              </a:tr>
            </a:tbl>
          </a:graphicData>
        </a:graphic>
      </p:graphicFrame>
      <p:sp>
        <p:nvSpPr>
          <p:cNvPr id="2" name="Title 1"/>
          <p:cNvSpPr>
            <a:spLocks noGrp="1"/>
          </p:cNvSpPr>
          <p:nvPr>
            <p:ph type="title"/>
          </p:nvPr>
        </p:nvSpPr>
        <p:spPr/>
        <p:txBody>
          <a:bodyPr/>
          <a:lstStyle/>
          <a:p>
            <a:r>
              <a:rPr lang="en-AU" b="1" dirty="0">
                <a:solidFill>
                  <a:schemeClr val="accent6">
                    <a:lumMod val="75000"/>
                  </a:schemeClr>
                </a:solidFill>
              </a:rPr>
              <a:t>Wednesday Program</a:t>
            </a:r>
          </a:p>
        </p:txBody>
      </p:sp>
      <p:sp>
        <p:nvSpPr>
          <p:cNvPr id="3" name="Content Placeholder 2"/>
          <p:cNvSpPr>
            <a:spLocks noGrp="1"/>
          </p:cNvSpPr>
          <p:nvPr>
            <p:ph idx="1"/>
          </p:nvPr>
        </p:nvSpPr>
        <p:spPr/>
        <p:txBody>
          <a:bodyPr/>
          <a:lstStyle/>
          <a:p>
            <a:r>
              <a:rPr lang="en-AU" dirty="0"/>
              <a:t>With a growing number of students accessing TAFE and other outside provider courses, it was decided that Lowood would commit to providing opportunities to all students across Years 10, 11 and 12 in 2021 to participate in these courses. </a:t>
            </a:r>
          </a:p>
          <a:p>
            <a:r>
              <a:rPr lang="en-AU" dirty="0"/>
              <a:t>We have sought partnerships and added qualifications to our scope of registration to provide a broad range of offerings on a Wednesday. </a:t>
            </a:r>
          </a:p>
          <a:p>
            <a:r>
              <a:rPr lang="en-AU" dirty="0"/>
              <a:t>Wednesday qualifications run for one year only (unless otherwise specified). </a:t>
            </a:r>
          </a:p>
          <a:p>
            <a:r>
              <a:rPr lang="en-AU" dirty="0"/>
              <a:t>Students are required to commit to these programs for the full year and </a:t>
            </a:r>
            <a:r>
              <a:rPr lang="en-AU" b="1" dirty="0"/>
              <a:t>no subject changes </a:t>
            </a:r>
            <a:r>
              <a:rPr lang="en-AU" dirty="0"/>
              <a:t>will be made after </a:t>
            </a:r>
            <a:r>
              <a:rPr lang="en-AU" b="1" dirty="0"/>
              <a:t>week 3 of term 1</a:t>
            </a:r>
            <a:r>
              <a:rPr lang="en-AU" dirty="0"/>
              <a:t>. </a:t>
            </a:r>
          </a:p>
        </p:txBody>
      </p:sp>
    </p:spTree>
    <p:extLst>
      <p:ext uri="{BB962C8B-B14F-4D97-AF65-F5344CB8AC3E}">
        <p14:creationId xmlns:p14="http://schemas.microsoft.com/office/powerpoint/2010/main" val="80859769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nvPr>
        </p:nvGraphicFramePr>
        <p:xfrm>
          <a:off x="1" y="0"/>
          <a:ext cx="12192000" cy="6858000"/>
        </p:xfrm>
        <a:graphic>
          <a:graphicData uri="http://schemas.openxmlformats.org/drawingml/2006/table">
            <a:tbl>
              <a:tblPr/>
              <a:tblGrid>
                <a:gridCol w="12192000">
                  <a:extLst>
                    <a:ext uri="{9D8B030D-6E8A-4147-A177-3AD203B41FA5}">
                      <a16:colId xmlns:a16="http://schemas.microsoft.com/office/drawing/2014/main" val="3467338452"/>
                    </a:ext>
                  </a:extLst>
                </a:gridCol>
              </a:tblGrid>
              <a:tr h="6858000">
                <a:tc>
                  <a:txBody>
                    <a:bodyPr/>
                    <a:lstStyle/>
                    <a:p>
                      <a:endParaRPr lang="en-AU" dirty="0"/>
                    </a:p>
                  </a:txBody>
                  <a:tcPr>
                    <a:lnL w="76200" cmpd="sng">
                      <a:solidFill>
                        <a:schemeClr val="accent6">
                          <a:lumMod val="75000"/>
                        </a:schemeClr>
                      </a:solidFill>
                      <a:prstDash val="solid"/>
                    </a:lnL>
                    <a:lnR w="76200" cmpd="sng">
                      <a:solidFill>
                        <a:schemeClr val="accent6">
                          <a:lumMod val="75000"/>
                        </a:schemeClr>
                      </a:solidFill>
                      <a:prstDash val="solid"/>
                    </a:lnR>
                    <a:lnT w="76200" cmpd="sng">
                      <a:solidFill>
                        <a:schemeClr val="accent6">
                          <a:lumMod val="75000"/>
                        </a:schemeClr>
                      </a:solidFill>
                      <a:prstDash val="solid"/>
                    </a:lnT>
                    <a:lnB w="76200" cmpd="sng">
                      <a:solidFill>
                        <a:schemeClr val="accent6">
                          <a:lumMod val="75000"/>
                        </a:schemeClr>
                      </a:solidFill>
                      <a:prstDash val="solid"/>
                    </a:lnB>
                  </a:tcPr>
                </a:tc>
                <a:extLst>
                  <a:ext uri="{0D108BD9-81ED-4DB2-BD59-A6C34878D82A}">
                    <a16:rowId xmlns:a16="http://schemas.microsoft.com/office/drawing/2014/main" val="16804689"/>
                  </a:ext>
                </a:extLst>
              </a:tr>
            </a:tbl>
          </a:graphicData>
        </a:graphic>
      </p:graphicFrame>
      <p:sp>
        <p:nvSpPr>
          <p:cNvPr id="2" name="Title 1"/>
          <p:cNvSpPr>
            <a:spLocks noGrp="1"/>
          </p:cNvSpPr>
          <p:nvPr>
            <p:ph type="title"/>
          </p:nvPr>
        </p:nvSpPr>
        <p:spPr/>
        <p:txBody>
          <a:bodyPr/>
          <a:lstStyle/>
          <a:p>
            <a:r>
              <a:rPr lang="en-AU" b="1" dirty="0">
                <a:solidFill>
                  <a:schemeClr val="accent6">
                    <a:lumMod val="75000"/>
                  </a:schemeClr>
                </a:solidFill>
              </a:rPr>
              <a:t>Wednesday Program for ATAR students </a:t>
            </a: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933808194"/>
              </p:ext>
            </p:extLst>
          </p:nvPr>
        </p:nvGraphicFramePr>
        <p:xfrm>
          <a:off x="838200" y="1825625"/>
          <a:ext cx="10515600" cy="4119880"/>
        </p:xfrm>
        <a:graphic>
          <a:graphicData uri="http://schemas.openxmlformats.org/drawingml/2006/table">
            <a:tbl>
              <a:tblPr firstRow="1" firstCol="1" bandRow="1">
                <a:tableStyleId>{93296810-A885-4BE3-A3E7-6D5BEEA58F35}</a:tableStyleId>
              </a:tblPr>
              <a:tblGrid>
                <a:gridCol w="2628900">
                  <a:extLst>
                    <a:ext uri="{9D8B030D-6E8A-4147-A177-3AD203B41FA5}">
                      <a16:colId xmlns:a16="http://schemas.microsoft.com/office/drawing/2014/main" val="207659035"/>
                    </a:ext>
                  </a:extLst>
                </a:gridCol>
                <a:gridCol w="2628900">
                  <a:extLst>
                    <a:ext uri="{9D8B030D-6E8A-4147-A177-3AD203B41FA5}">
                      <a16:colId xmlns:a16="http://schemas.microsoft.com/office/drawing/2014/main" val="869086094"/>
                    </a:ext>
                  </a:extLst>
                </a:gridCol>
                <a:gridCol w="2628900">
                  <a:extLst>
                    <a:ext uri="{9D8B030D-6E8A-4147-A177-3AD203B41FA5}">
                      <a16:colId xmlns:a16="http://schemas.microsoft.com/office/drawing/2014/main" val="2203866521"/>
                    </a:ext>
                  </a:extLst>
                </a:gridCol>
                <a:gridCol w="2628900">
                  <a:extLst>
                    <a:ext uri="{9D8B030D-6E8A-4147-A177-3AD203B41FA5}">
                      <a16:colId xmlns:a16="http://schemas.microsoft.com/office/drawing/2014/main" val="4250377205"/>
                    </a:ext>
                  </a:extLst>
                </a:gridCol>
              </a:tblGrid>
              <a:tr h="370840">
                <a:tc>
                  <a:txBody>
                    <a:bodyPr/>
                    <a:lstStyle/>
                    <a:p>
                      <a:endParaRPr lang="en-AU" dirty="0"/>
                    </a:p>
                  </a:txBody>
                  <a:tcPr/>
                </a:tc>
                <a:tc>
                  <a:txBody>
                    <a:bodyPr/>
                    <a:lstStyle/>
                    <a:p>
                      <a:r>
                        <a:rPr lang="en-AU" dirty="0"/>
                        <a:t>Year 10</a:t>
                      </a:r>
                    </a:p>
                  </a:txBody>
                  <a:tcPr/>
                </a:tc>
                <a:tc>
                  <a:txBody>
                    <a:bodyPr/>
                    <a:lstStyle/>
                    <a:p>
                      <a:r>
                        <a:rPr lang="en-AU" dirty="0"/>
                        <a:t>Year 11</a:t>
                      </a:r>
                    </a:p>
                  </a:txBody>
                  <a:tcPr/>
                </a:tc>
                <a:tc>
                  <a:txBody>
                    <a:bodyPr/>
                    <a:lstStyle/>
                    <a:p>
                      <a:r>
                        <a:rPr lang="en-AU" dirty="0"/>
                        <a:t>Year 12</a:t>
                      </a:r>
                    </a:p>
                  </a:txBody>
                  <a:tcPr/>
                </a:tc>
                <a:extLst>
                  <a:ext uri="{0D108BD9-81ED-4DB2-BD59-A6C34878D82A}">
                    <a16:rowId xmlns:a16="http://schemas.microsoft.com/office/drawing/2014/main" val="2596283248"/>
                  </a:ext>
                </a:extLst>
              </a:tr>
              <a:tr h="370840">
                <a:tc>
                  <a:txBody>
                    <a:bodyPr/>
                    <a:lstStyle/>
                    <a:p>
                      <a:r>
                        <a:rPr lang="en-AU" dirty="0"/>
                        <a:t>Recommended</a:t>
                      </a:r>
                    </a:p>
                  </a:txBody>
                  <a:tcPr/>
                </a:tc>
                <a:tc>
                  <a:txBody>
                    <a:bodyPr/>
                    <a:lstStyle/>
                    <a:p>
                      <a:r>
                        <a:rPr lang="en-AU" dirty="0"/>
                        <a:t>Certificate II Qualification</a:t>
                      </a:r>
                      <a:r>
                        <a:rPr lang="en-AU" baseline="0" dirty="0"/>
                        <a:t> which includes Certificate II in Skills for work and Vocational Education</a:t>
                      </a:r>
                      <a:endParaRPr lang="en-AU" dirty="0"/>
                    </a:p>
                  </a:txBody>
                  <a:tcPr/>
                </a:tc>
                <a:tc>
                  <a:txBody>
                    <a:bodyPr/>
                    <a:lstStyle/>
                    <a:p>
                      <a:r>
                        <a:rPr lang="en-AU" dirty="0"/>
                        <a:t>Certificate III (or above) Qualification</a:t>
                      </a:r>
                    </a:p>
                  </a:txBody>
                  <a:tcPr/>
                </a:tc>
                <a:tc>
                  <a:txBody>
                    <a:bodyPr/>
                    <a:lstStyle/>
                    <a:p>
                      <a:r>
                        <a:rPr lang="en-AU" dirty="0"/>
                        <a:t>ATAR Tutorials</a:t>
                      </a:r>
                    </a:p>
                  </a:txBody>
                  <a:tcPr/>
                </a:tc>
                <a:extLst>
                  <a:ext uri="{0D108BD9-81ED-4DB2-BD59-A6C34878D82A}">
                    <a16:rowId xmlns:a16="http://schemas.microsoft.com/office/drawing/2014/main" val="1178266428"/>
                  </a:ext>
                </a:extLst>
              </a:tr>
              <a:tr h="370840">
                <a:tc>
                  <a:txBody>
                    <a:bodyPr/>
                    <a:lstStyle/>
                    <a:p>
                      <a:r>
                        <a:rPr lang="en-AU" dirty="0"/>
                        <a:t>Examples</a:t>
                      </a:r>
                    </a:p>
                  </a:txBody>
                  <a:tcPr/>
                </a:tc>
                <a:tc>
                  <a:txBody>
                    <a:bodyPr/>
                    <a:lstStyle/>
                    <a:p>
                      <a:pPr marL="285750" indent="-285750">
                        <a:buFont typeface="Arial" panose="020B0604020202020204" pitchFamily="34" charset="0"/>
                        <a:buChar char="•"/>
                      </a:pPr>
                      <a:r>
                        <a:rPr lang="en-AU" dirty="0"/>
                        <a:t>Certificate II in Active Volunteering</a:t>
                      </a:r>
                    </a:p>
                    <a:p>
                      <a:pPr marL="285750" indent="-285750">
                        <a:buFont typeface="Arial" panose="020B0604020202020204" pitchFamily="34" charset="0"/>
                        <a:buChar char="•"/>
                      </a:pPr>
                      <a:r>
                        <a:rPr lang="en-AU" dirty="0"/>
                        <a:t>Certificate II in Financial Services</a:t>
                      </a:r>
                    </a:p>
                  </a:txBody>
                  <a:tcPr/>
                </a:tc>
                <a:tc>
                  <a:txBody>
                    <a:bodyPr/>
                    <a:lstStyle/>
                    <a:p>
                      <a:pPr marL="285750" indent="-285750">
                        <a:buFont typeface="Arial" panose="020B0604020202020204" pitchFamily="34" charset="0"/>
                        <a:buChar char="•"/>
                      </a:pPr>
                      <a:r>
                        <a:rPr lang="en-AU" dirty="0"/>
                        <a:t>Certificate II/III in Health </a:t>
                      </a:r>
                    </a:p>
                    <a:p>
                      <a:pPr marL="285750" indent="-285750">
                        <a:buFont typeface="Arial" panose="020B0604020202020204" pitchFamily="34" charset="0"/>
                        <a:buChar char="•"/>
                      </a:pPr>
                      <a:r>
                        <a:rPr lang="en-AU" dirty="0"/>
                        <a:t>Certificate II/III in Logistics</a:t>
                      </a:r>
                    </a:p>
                    <a:p>
                      <a:pPr marL="285750" indent="-285750">
                        <a:buFont typeface="Arial" panose="020B0604020202020204" pitchFamily="34" charset="0"/>
                        <a:buChar char="•"/>
                      </a:pPr>
                      <a:r>
                        <a:rPr lang="en-AU" dirty="0"/>
                        <a:t>Certificate IV in Crime</a:t>
                      </a:r>
                      <a:r>
                        <a:rPr lang="en-AU" baseline="0" dirty="0"/>
                        <a:t> and Justice Studies</a:t>
                      </a:r>
                      <a:endParaRPr lang="en-AU" dirty="0"/>
                    </a:p>
                  </a:txBody>
                  <a:tcPr/>
                </a:tc>
                <a:tc>
                  <a:txBody>
                    <a:bodyPr/>
                    <a:lstStyle/>
                    <a:p>
                      <a:r>
                        <a:rPr lang="en-AU" dirty="0"/>
                        <a:t>All ATAR</a:t>
                      </a:r>
                      <a:r>
                        <a:rPr lang="en-AU" baseline="0" dirty="0"/>
                        <a:t> eligible students will be supported through their final year with 4 lessons of tutorial support per week based around:</a:t>
                      </a:r>
                    </a:p>
                    <a:p>
                      <a:pPr marL="285750" indent="-285750">
                        <a:buFont typeface="Arial" panose="020B0604020202020204" pitchFamily="34" charset="0"/>
                        <a:buChar char="•"/>
                      </a:pPr>
                      <a:r>
                        <a:rPr lang="en-AU" baseline="0" dirty="0"/>
                        <a:t>English</a:t>
                      </a:r>
                    </a:p>
                    <a:p>
                      <a:pPr marL="285750" indent="-285750">
                        <a:buFont typeface="Arial" panose="020B0604020202020204" pitchFamily="34" charset="0"/>
                        <a:buChar char="•"/>
                      </a:pPr>
                      <a:r>
                        <a:rPr lang="en-AU" baseline="0" dirty="0"/>
                        <a:t>Mathematics</a:t>
                      </a:r>
                    </a:p>
                    <a:p>
                      <a:pPr marL="285750" indent="-285750">
                        <a:buFont typeface="Arial" panose="020B0604020202020204" pitchFamily="34" charset="0"/>
                        <a:buChar char="•"/>
                      </a:pPr>
                      <a:r>
                        <a:rPr lang="en-AU" baseline="0" dirty="0"/>
                        <a:t>Humanities</a:t>
                      </a:r>
                    </a:p>
                    <a:p>
                      <a:pPr marL="285750" indent="-285750">
                        <a:buFont typeface="Arial" panose="020B0604020202020204" pitchFamily="34" charset="0"/>
                        <a:buChar char="•"/>
                      </a:pPr>
                      <a:r>
                        <a:rPr lang="en-AU" baseline="0" dirty="0"/>
                        <a:t>Sciences</a:t>
                      </a:r>
                      <a:endParaRPr lang="en-AU" dirty="0"/>
                    </a:p>
                  </a:txBody>
                  <a:tcPr/>
                </a:tc>
                <a:extLst>
                  <a:ext uri="{0D108BD9-81ED-4DB2-BD59-A6C34878D82A}">
                    <a16:rowId xmlns:a16="http://schemas.microsoft.com/office/drawing/2014/main" val="1754571310"/>
                  </a:ext>
                </a:extLst>
              </a:tr>
            </a:tbl>
          </a:graphicData>
        </a:graphic>
      </p:graphicFrame>
    </p:spTree>
    <p:extLst>
      <p:ext uri="{BB962C8B-B14F-4D97-AF65-F5344CB8AC3E}">
        <p14:creationId xmlns:p14="http://schemas.microsoft.com/office/powerpoint/2010/main" val="5369648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4230605994"/>
              </p:ext>
            </p:extLst>
          </p:nvPr>
        </p:nvGraphicFramePr>
        <p:xfrm>
          <a:off x="9236" y="0"/>
          <a:ext cx="12182764" cy="6858000"/>
        </p:xfrm>
        <a:graphic>
          <a:graphicData uri="http://schemas.openxmlformats.org/drawingml/2006/table">
            <a:tbl>
              <a:tblPr/>
              <a:tblGrid>
                <a:gridCol w="12182764">
                  <a:extLst>
                    <a:ext uri="{9D8B030D-6E8A-4147-A177-3AD203B41FA5}">
                      <a16:colId xmlns:a16="http://schemas.microsoft.com/office/drawing/2014/main" val="1271170774"/>
                    </a:ext>
                  </a:extLst>
                </a:gridCol>
              </a:tblGrid>
              <a:tr h="6858000">
                <a:tc>
                  <a:txBody>
                    <a:bodyPr/>
                    <a:lstStyle/>
                    <a:p>
                      <a:endParaRPr lang="en-AU" dirty="0"/>
                    </a:p>
                  </a:txBody>
                  <a:tcPr>
                    <a:lnL w="76200" cmpd="sng">
                      <a:solidFill>
                        <a:schemeClr val="accent6">
                          <a:lumMod val="75000"/>
                        </a:schemeClr>
                      </a:solidFill>
                      <a:prstDash val="solid"/>
                    </a:lnL>
                    <a:lnR w="76200" cmpd="sng">
                      <a:solidFill>
                        <a:schemeClr val="accent6">
                          <a:lumMod val="75000"/>
                        </a:schemeClr>
                      </a:solidFill>
                      <a:prstDash val="solid"/>
                    </a:lnR>
                    <a:lnT w="76200" cmpd="sng">
                      <a:solidFill>
                        <a:schemeClr val="accent6">
                          <a:lumMod val="75000"/>
                        </a:schemeClr>
                      </a:solidFill>
                      <a:prstDash val="solid"/>
                    </a:lnT>
                    <a:lnB w="76200" cmpd="sng">
                      <a:solidFill>
                        <a:schemeClr val="accent6">
                          <a:lumMod val="75000"/>
                        </a:schemeClr>
                      </a:solidFill>
                      <a:prstDash val="solid"/>
                    </a:lnB>
                  </a:tcPr>
                </a:tc>
                <a:extLst>
                  <a:ext uri="{0D108BD9-81ED-4DB2-BD59-A6C34878D82A}">
                    <a16:rowId xmlns:a16="http://schemas.microsoft.com/office/drawing/2014/main" val="1661380029"/>
                  </a:ext>
                </a:extLst>
              </a:tr>
            </a:tbl>
          </a:graphicData>
        </a:graphic>
      </p:graphicFrame>
      <p:sp>
        <p:nvSpPr>
          <p:cNvPr id="2" name="Title 1"/>
          <p:cNvSpPr>
            <a:spLocks noGrp="1"/>
          </p:cNvSpPr>
          <p:nvPr>
            <p:ph type="title"/>
          </p:nvPr>
        </p:nvSpPr>
        <p:spPr/>
        <p:txBody>
          <a:bodyPr/>
          <a:lstStyle/>
          <a:p>
            <a:r>
              <a:rPr lang="en-AU" b="1" dirty="0">
                <a:solidFill>
                  <a:schemeClr val="accent6">
                    <a:lumMod val="75000"/>
                  </a:schemeClr>
                </a:solidFill>
              </a:rPr>
              <a:t>Contact Details</a:t>
            </a:r>
          </a:p>
        </p:txBody>
      </p:sp>
      <p:sp>
        <p:nvSpPr>
          <p:cNvPr id="3" name="Content Placeholder 2"/>
          <p:cNvSpPr>
            <a:spLocks noGrp="1"/>
          </p:cNvSpPr>
          <p:nvPr>
            <p:ph idx="1"/>
          </p:nvPr>
        </p:nvSpPr>
        <p:spPr/>
        <p:txBody>
          <a:bodyPr/>
          <a:lstStyle/>
          <a:p>
            <a:pPr marL="0" indent="0">
              <a:buNone/>
            </a:pPr>
            <a:r>
              <a:rPr lang="en-AU" dirty="0"/>
              <a:t>If you require any further details about Senior Schooling and the Pathways offered please feel free to contact: </a:t>
            </a:r>
          </a:p>
          <a:p>
            <a:pPr marL="0" indent="0">
              <a:buNone/>
            </a:pPr>
            <a:endParaRPr lang="en-AU" dirty="0"/>
          </a:p>
          <a:p>
            <a:pPr marL="0" indent="0">
              <a:buNone/>
            </a:pPr>
            <a:r>
              <a:rPr lang="en-AU" dirty="0"/>
              <a:t>Head of Department: 	Stacey </a:t>
            </a:r>
            <a:r>
              <a:rPr lang="en-AU" dirty="0" err="1"/>
              <a:t>Mallett</a:t>
            </a:r>
            <a:endParaRPr lang="en-AU" dirty="0"/>
          </a:p>
          <a:p>
            <a:pPr marL="0" indent="0">
              <a:buNone/>
            </a:pPr>
            <a:r>
              <a:rPr lang="en-AU" dirty="0"/>
              <a:t>				</a:t>
            </a:r>
            <a:r>
              <a:rPr lang="en-AU" dirty="0">
                <a:hlinkClick r:id="rId2"/>
              </a:rPr>
              <a:t>small17@eq.edu.au</a:t>
            </a:r>
            <a:r>
              <a:rPr lang="en-AU" dirty="0"/>
              <a:t> </a:t>
            </a:r>
          </a:p>
        </p:txBody>
      </p:sp>
    </p:spTree>
    <p:extLst>
      <p:ext uri="{BB962C8B-B14F-4D97-AF65-F5344CB8AC3E}">
        <p14:creationId xmlns:p14="http://schemas.microsoft.com/office/powerpoint/2010/main" val="138851396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nvPr>
        </p:nvGraphicFramePr>
        <p:xfrm>
          <a:off x="1" y="0"/>
          <a:ext cx="12192000" cy="6858000"/>
        </p:xfrm>
        <a:graphic>
          <a:graphicData uri="http://schemas.openxmlformats.org/drawingml/2006/table">
            <a:tbl>
              <a:tblPr/>
              <a:tblGrid>
                <a:gridCol w="12192000">
                  <a:extLst>
                    <a:ext uri="{9D8B030D-6E8A-4147-A177-3AD203B41FA5}">
                      <a16:colId xmlns:a16="http://schemas.microsoft.com/office/drawing/2014/main" val="3467338452"/>
                    </a:ext>
                  </a:extLst>
                </a:gridCol>
              </a:tblGrid>
              <a:tr h="6858000">
                <a:tc>
                  <a:txBody>
                    <a:bodyPr/>
                    <a:lstStyle/>
                    <a:p>
                      <a:endParaRPr lang="en-AU" dirty="0"/>
                    </a:p>
                  </a:txBody>
                  <a:tcPr>
                    <a:lnL w="76200" cmpd="sng">
                      <a:solidFill>
                        <a:schemeClr val="accent6">
                          <a:lumMod val="75000"/>
                        </a:schemeClr>
                      </a:solidFill>
                      <a:prstDash val="solid"/>
                    </a:lnL>
                    <a:lnR w="76200" cmpd="sng">
                      <a:solidFill>
                        <a:schemeClr val="accent6">
                          <a:lumMod val="75000"/>
                        </a:schemeClr>
                      </a:solidFill>
                      <a:prstDash val="solid"/>
                    </a:lnR>
                    <a:lnT w="76200" cmpd="sng">
                      <a:solidFill>
                        <a:schemeClr val="accent6">
                          <a:lumMod val="75000"/>
                        </a:schemeClr>
                      </a:solidFill>
                      <a:prstDash val="solid"/>
                    </a:lnT>
                    <a:lnB w="76200" cmpd="sng">
                      <a:solidFill>
                        <a:schemeClr val="accent6">
                          <a:lumMod val="75000"/>
                        </a:schemeClr>
                      </a:solidFill>
                      <a:prstDash val="solid"/>
                    </a:lnB>
                  </a:tcPr>
                </a:tc>
                <a:extLst>
                  <a:ext uri="{0D108BD9-81ED-4DB2-BD59-A6C34878D82A}">
                    <a16:rowId xmlns:a16="http://schemas.microsoft.com/office/drawing/2014/main" val="16804689"/>
                  </a:ext>
                </a:extLst>
              </a:tr>
            </a:tbl>
          </a:graphicData>
        </a:graphic>
      </p:graphicFrame>
      <p:sp>
        <p:nvSpPr>
          <p:cNvPr id="2" name="Title 1"/>
          <p:cNvSpPr>
            <a:spLocks noGrp="1"/>
          </p:cNvSpPr>
          <p:nvPr>
            <p:ph type="title"/>
          </p:nvPr>
        </p:nvSpPr>
        <p:spPr/>
        <p:txBody>
          <a:bodyPr/>
          <a:lstStyle/>
          <a:p>
            <a:r>
              <a:rPr lang="en-AU" b="1" dirty="0">
                <a:solidFill>
                  <a:schemeClr val="accent6">
                    <a:lumMod val="75000"/>
                  </a:schemeClr>
                </a:solidFill>
              </a:rPr>
              <a:t>Resources</a:t>
            </a:r>
          </a:p>
        </p:txBody>
      </p:sp>
      <p:sp>
        <p:nvSpPr>
          <p:cNvPr id="3" name="Content Placeholder 2"/>
          <p:cNvSpPr>
            <a:spLocks noGrp="1"/>
          </p:cNvSpPr>
          <p:nvPr>
            <p:ph idx="1"/>
          </p:nvPr>
        </p:nvSpPr>
        <p:spPr/>
        <p:txBody>
          <a:bodyPr/>
          <a:lstStyle/>
          <a:p>
            <a:r>
              <a:rPr lang="en-AU" dirty="0"/>
              <a:t>QCAA – Queensland Certificate of Education (QCE), Planning your pathway</a:t>
            </a:r>
          </a:p>
          <a:p>
            <a:r>
              <a:rPr lang="en-AU" dirty="0">
                <a:hlinkClick r:id="rId2"/>
              </a:rPr>
              <a:t>https://www.qcaa.qld.edu.au/downloads/senior/qce_planning_pathway_students.pdf</a:t>
            </a:r>
            <a:r>
              <a:rPr lang="en-AU" dirty="0"/>
              <a:t> </a:t>
            </a:r>
          </a:p>
          <a:p>
            <a:endParaRPr lang="en-AU" dirty="0"/>
          </a:p>
          <a:p>
            <a:pPr marL="0" indent="0">
              <a:buNone/>
            </a:pPr>
            <a:endParaRPr lang="en-AU" dirty="0"/>
          </a:p>
        </p:txBody>
      </p:sp>
    </p:spTree>
    <p:extLst>
      <p:ext uri="{BB962C8B-B14F-4D97-AF65-F5344CB8AC3E}">
        <p14:creationId xmlns:p14="http://schemas.microsoft.com/office/powerpoint/2010/main" val="38618295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nvPr>
        </p:nvGraphicFramePr>
        <p:xfrm>
          <a:off x="1" y="0"/>
          <a:ext cx="12192000" cy="6858000"/>
        </p:xfrm>
        <a:graphic>
          <a:graphicData uri="http://schemas.openxmlformats.org/drawingml/2006/table">
            <a:tbl>
              <a:tblPr/>
              <a:tblGrid>
                <a:gridCol w="12192000">
                  <a:extLst>
                    <a:ext uri="{9D8B030D-6E8A-4147-A177-3AD203B41FA5}">
                      <a16:colId xmlns:a16="http://schemas.microsoft.com/office/drawing/2014/main" val="3467338452"/>
                    </a:ext>
                  </a:extLst>
                </a:gridCol>
              </a:tblGrid>
              <a:tr h="6858000">
                <a:tc>
                  <a:txBody>
                    <a:bodyPr/>
                    <a:lstStyle/>
                    <a:p>
                      <a:endParaRPr lang="en-AU" dirty="0"/>
                    </a:p>
                  </a:txBody>
                  <a:tcPr>
                    <a:lnL w="76200" cmpd="sng">
                      <a:solidFill>
                        <a:schemeClr val="accent6">
                          <a:lumMod val="75000"/>
                        </a:schemeClr>
                      </a:solidFill>
                      <a:prstDash val="solid"/>
                    </a:lnL>
                    <a:lnR w="76200" cmpd="sng">
                      <a:solidFill>
                        <a:schemeClr val="accent6">
                          <a:lumMod val="75000"/>
                        </a:schemeClr>
                      </a:solidFill>
                      <a:prstDash val="solid"/>
                    </a:lnR>
                    <a:lnT w="76200" cmpd="sng">
                      <a:solidFill>
                        <a:schemeClr val="accent6">
                          <a:lumMod val="75000"/>
                        </a:schemeClr>
                      </a:solidFill>
                      <a:prstDash val="solid"/>
                    </a:lnT>
                    <a:lnB w="76200" cmpd="sng">
                      <a:solidFill>
                        <a:schemeClr val="accent6">
                          <a:lumMod val="75000"/>
                        </a:schemeClr>
                      </a:solidFill>
                      <a:prstDash val="solid"/>
                    </a:lnB>
                  </a:tcPr>
                </a:tc>
                <a:extLst>
                  <a:ext uri="{0D108BD9-81ED-4DB2-BD59-A6C34878D82A}">
                    <a16:rowId xmlns:a16="http://schemas.microsoft.com/office/drawing/2014/main" val="16804689"/>
                  </a:ext>
                </a:extLst>
              </a:tr>
            </a:tbl>
          </a:graphicData>
        </a:graphic>
      </p:graphicFrame>
      <p:sp>
        <p:nvSpPr>
          <p:cNvPr id="2" name="Title 1"/>
          <p:cNvSpPr>
            <a:spLocks noGrp="1"/>
          </p:cNvSpPr>
          <p:nvPr>
            <p:ph type="title"/>
          </p:nvPr>
        </p:nvSpPr>
        <p:spPr/>
        <p:txBody>
          <a:bodyPr/>
          <a:lstStyle/>
          <a:p>
            <a:r>
              <a:rPr lang="en-AU" b="1" dirty="0">
                <a:solidFill>
                  <a:schemeClr val="accent6">
                    <a:lumMod val="75000"/>
                  </a:schemeClr>
                </a:solidFill>
              </a:rPr>
              <a:t>What is an ATAR?</a:t>
            </a:r>
          </a:p>
        </p:txBody>
      </p:sp>
      <p:sp>
        <p:nvSpPr>
          <p:cNvPr id="3" name="Content Placeholder 2"/>
          <p:cNvSpPr>
            <a:spLocks noGrp="1"/>
          </p:cNvSpPr>
          <p:nvPr>
            <p:ph idx="1"/>
          </p:nvPr>
        </p:nvSpPr>
        <p:spPr/>
        <p:txBody>
          <a:bodyPr>
            <a:normAutofit lnSpcReduction="10000"/>
          </a:bodyPr>
          <a:lstStyle/>
          <a:p>
            <a:r>
              <a:rPr lang="en-AU" dirty="0"/>
              <a:t>ATAR stands for Australian Tertiary Admissions Rank and will be used to select school leavers for tertiary entrance from 2020. It is used nationally and indicates a student’s position relative to other ATAR-eligible students. </a:t>
            </a:r>
          </a:p>
          <a:p>
            <a:r>
              <a:rPr lang="en-AU" dirty="0"/>
              <a:t>The ATAR is a score between 99.5 – ‘below 30’ that eligible students are awarded on their completion of Year 12</a:t>
            </a:r>
          </a:p>
          <a:p>
            <a:r>
              <a:rPr lang="en-AU" dirty="0"/>
              <a:t>The ATAR is the most direct entry method to university application for all universities when students are applying straight from school</a:t>
            </a:r>
          </a:p>
          <a:p>
            <a:r>
              <a:rPr lang="en-AU" dirty="0"/>
              <a:t>While on an ATAR Pathway students are also expected to gain a QCE – Please refer to ‘Senior Schooling at Lowood’ for further details on QCEs</a:t>
            </a:r>
          </a:p>
        </p:txBody>
      </p:sp>
    </p:spTree>
    <p:extLst>
      <p:ext uri="{BB962C8B-B14F-4D97-AF65-F5344CB8AC3E}">
        <p14:creationId xmlns:p14="http://schemas.microsoft.com/office/powerpoint/2010/main" val="10385682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nvPr>
        </p:nvGraphicFramePr>
        <p:xfrm>
          <a:off x="1" y="0"/>
          <a:ext cx="12192000" cy="6858000"/>
        </p:xfrm>
        <a:graphic>
          <a:graphicData uri="http://schemas.openxmlformats.org/drawingml/2006/table">
            <a:tbl>
              <a:tblPr/>
              <a:tblGrid>
                <a:gridCol w="12192000">
                  <a:extLst>
                    <a:ext uri="{9D8B030D-6E8A-4147-A177-3AD203B41FA5}">
                      <a16:colId xmlns:a16="http://schemas.microsoft.com/office/drawing/2014/main" val="3467338452"/>
                    </a:ext>
                  </a:extLst>
                </a:gridCol>
              </a:tblGrid>
              <a:tr h="6858000">
                <a:tc>
                  <a:txBody>
                    <a:bodyPr/>
                    <a:lstStyle/>
                    <a:p>
                      <a:endParaRPr lang="en-AU" dirty="0"/>
                    </a:p>
                  </a:txBody>
                  <a:tcPr>
                    <a:lnL w="76200" cmpd="sng">
                      <a:solidFill>
                        <a:schemeClr val="accent6">
                          <a:lumMod val="75000"/>
                        </a:schemeClr>
                      </a:solidFill>
                      <a:prstDash val="solid"/>
                    </a:lnL>
                    <a:lnR w="76200" cmpd="sng">
                      <a:solidFill>
                        <a:schemeClr val="accent6">
                          <a:lumMod val="75000"/>
                        </a:schemeClr>
                      </a:solidFill>
                      <a:prstDash val="solid"/>
                    </a:lnR>
                    <a:lnT w="76200" cmpd="sng">
                      <a:solidFill>
                        <a:schemeClr val="accent6">
                          <a:lumMod val="75000"/>
                        </a:schemeClr>
                      </a:solidFill>
                      <a:prstDash val="solid"/>
                    </a:lnT>
                    <a:lnB w="76200" cmpd="sng">
                      <a:solidFill>
                        <a:schemeClr val="accent6">
                          <a:lumMod val="75000"/>
                        </a:schemeClr>
                      </a:solidFill>
                      <a:prstDash val="solid"/>
                    </a:lnB>
                  </a:tcPr>
                </a:tc>
                <a:extLst>
                  <a:ext uri="{0D108BD9-81ED-4DB2-BD59-A6C34878D82A}">
                    <a16:rowId xmlns:a16="http://schemas.microsoft.com/office/drawing/2014/main" val="16804689"/>
                  </a:ext>
                </a:extLst>
              </a:tr>
            </a:tbl>
          </a:graphicData>
        </a:graphic>
      </p:graphicFrame>
      <p:sp>
        <p:nvSpPr>
          <p:cNvPr id="2" name="Title 1"/>
          <p:cNvSpPr>
            <a:spLocks noGrp="1"/>
          </p:cNvSpPr>
          <p:nvPr>
            <p:ph type="title"/>
          </p:nvPr>
        </p:nvSpPr>
        <p:spPr/>
        <p:txBody>
          <a:bodyPr/>
          <a:lstStyle/>
          <a:p>
            <a:r>
              <a:rPr lang="en-AU" b="1" dirty="0">
                <a:solidFill>
                  <a:schemeClr val="accent6">
                    <a:lumMod val="75000"/>
                  </a:schemeClr>
                </a:solidFill>
              </a:rPr>
              <a:t>ATAR Eligibility </a:t>
            </a:r>
          </a:p>
        </p:txBody>
      </p:sp>
      <p:sp>
        <p:nvSpPr>
          <p:cNvPr id="3" name="Content Placeholder 2"/>
          <p:cNvSpPr>
            <a:spLocks noGrp="1"/>
          </p:cNvSpPr>
          <p:nvPr>
            <p:ph idx="1"/>
          </p:nvPr>
        </p:nvSpPr>
        <p:spPr/>
        <p:txBody>
          <a:bodyPr/>
          <a:lstStyle/>
          <a:p>
            <a:r>
              <a:rPr lang="en-AU" dirty="0"/>
              <a:t>The Queensland Tertiary Admissions Centre (QTAC) will calculate ATARs for students at the end of Year 12. QTAC will calculate your ATAR based on your results in either:</a:t>
            </a:r>
          </a:p>
          <a:p>
            <a:pPr lvl="1"/>
            <a:r>
              <a:rPr lang="en-AU" sz="2800" dirty="0"/>
              <a:t>5 General subjects</a:t>
            </a:r>
          </a:p>
          <a:p>
            <a:pPr lvl="1"/>
            <a:r>
              <a:rPr lang="en-AU" sz="2800" dirty="0"/>
              <a:t>4 General subjects, plus one Applied subject, or</a:t>
            </a:r>
          </a:p>
          <a:p>
            <a:pPr lvl="1"/>
            <a:r>
              <a:rPr lang="en-AU" sz="2800" dirty="0"/>
              <a:t>4 General subjects, plus one VET qualification at Certificate III or above</a:t>
            </a:r>
          </a:p>
          <a:p>
            <a:r>
              <a:rPr lang="en-AU" dirty="0"/>
              <a:t>To be eligible for an ATAR students must successfully complete an English subject. </a:t>
            </a:r>
          </a:p>
          <a:p>
            <a:endParaRPr lang="en-AU" dirty="0"/>
          </a:p>
        </p:txBody>
      </p:sp>
    </p:spTree>
    <p:extLst>
      <p:ext uri="{BB962C8B-B14F-4D97-AF65-F5344CB8AC3E}">
        <p14:creationId xmlns:p14="http://schemas.microsoft.com/office/powerpoint/2010/main" val="24742475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3424753469"/>
              </p:ext>
            </p:extLst>
          </p:nvPr>
        </p:nvGraphicFramePr>
        <p:xfrm>
          <a:off x="1" y="0"/>
          <a:ext cx="12192000" cy="6858000"/>
        </p:xfrm>
        <a:graphic>
          <a:graphicData uri="http://schemas.openxmlformats.org/drawingml/2006/table">
            <a:tbl>
              <a:tblPr/>
              <a:tblGrid>
                <a:gridCol w="12192000">
                  <a:extLst>
                    <a:ext uri="{9D8B030D-6E8A-4147-A177-3AD203B41FA5}">
                      <a16:colId xmlns:a16="http://schemas.microsoft.com/office/drawing/2014/main" val="3467338452"/>
                    </a:ext>
                  </a:extLst>
                </a:gridCol>
              </a:tblGrid>
              <a:tr h="6858000">
                <a:tc>
                  <a:txBody>
                    <a:bodyPr/>
                    <a:lstStyle/>
                    <a:p>
                      <a:endParaRPr lang="en-AU" dirty="0"/>
                    </a:p>
                  </a:txBody>
                  <a:tcPr>
                    <a:lnL w="76200" cmpd="sng">
                      <a:solidFill>
                        <a:schemeClr val="accent6">
                          <a:lumMod val="75000"/>
                        </a:schemeClr>
                      </a:solidFill>
                      <a:prstDash val="solid"/>
                    </a:lnL>
                    <a:lnR w="76200" cmpd="sng">
                      <a:solidFill>
                        <a:schemeClr val="accent6">
                          <a:lumMod val="75000"/>
                        </a:schemeClr>
                      </a:solidFill>
                      <a:prstDash val="solid"/>
                    </a:lnR>
                    <a:lnT w="76200" cmpd="sng">
                      <a:solidFill>
                        <a:schemeClr val="accent6">
                          <a:lumMod val="75000"/>
                        </a:schemeClr>
                      </a:solidFill>
                      <a:prstDash val="solid"/>
                    </a:lnT>
                    <a:lnB w="76200" cmpd="sng">
                      <a:solidFill>
                        <a:schemeClr val="accent6">
                          <a:lumMod val="75000"/>
                        </a:schemeClr>
                      </a:solidFill>
                      <a:prstDash val="solid"/>
                    </a:lnB>
                  </a:tcPr>
                </a:tc>
                <a:extLst>
                  <a:ext uri="{0D108BD9-81ED-4DB2-BD59-A6C34878D82A}">
                    <a16:rowId xmlns:a16="http://schemas.microsoft.com/office/drawing/2014/main" val="16804689"/>
                  </a:ext>
                </a:extLst>
              </a:tr>
            </a:tbl>
          </a:graphicData>
        </a:graphic>
      </p:graphicFrame>
      <p:sp>
        <p:nvSpPr>
          <p:cNvPr id="2" name="Title 1"/>
          <p:cNvSpPr>
            <a:spLocks noGrp="1"/>
          </p:cNvSpPr>
          <p:nvPr>
            <p:ph type="title"/>
          </p:nvPr>
        </p:nvSpPr>
        <p:spPr/>
        <p:txBody>
          <a:bodyPr/>
          <a:lstStyle/>
          <a:p>
            <a:r>
              <a:rPr lang="en-AU" b="1" dirty="0">
                <a:solidFill>
                  <a:schemeClr val="accent6">
                    <a:lumMod val="75000"/>
                  </a:schemeClr>
                </a:solidFill>
              </a:rPr>
              <a:t>General Subjects</a:t>
            </a:r>
          </a:p>
        </p:txBody>
      </p:sp>
      <p:sp>
        <p:nvSpPr>
          <p:cNvPr id="3" name="Content Placeholder 2"/>
          <p:cNvSpPr>
            <a:spLocks noGrp="1"/>
          </p:cNvSpPr>
          <p:nvPr>
            <p:ph idx="1"/>
          </p:nvPr>
        </p:nvSpPr>
        <p:spPr/>
        <p:txBody>
          <a:bodyPr>
            <a:normAutofit/>
          </a:bodyPr>
          <a:lstStyle/>
          <a:p>
            <a:r>
              <a:rPr lang="en-AU" dirty="0"/>
              <a:t>General Subjects are suited to students who are interested in pathways beyond senior secondary schooling that lead to tertiary studies. </a:t>
            </a:r>
          </a:p>
          <a:p>
            <a:r>
              <a:rPr lang="en-AU" dirty="0"/>
              <a:t>Results in General subjects contribute to the awarded of a QCE and can contribute to an ATAR. </a:t>
            </a:r>
          </a:p>
          <a:p>
            <a:r>
              <a:rPr lang="en-AU" dirty="0"/>
              <a:t>Students will need high level underpinning skills in literacy, numeracy and 21</a:t>
            </a:r>
            <a:r>
              <a:rPr lang="en-AU" baseline="30000" dirty="0"/>
              <a:t>st</a:t>
            </a:r>
            <a:r>
              <a:rPr lang="en-AU" dirty="0"/>
              <a:t> century skills to be successful in these subjects. </a:t>
            </a:r>
          </a:p>
          <a:p>
            <a:r>
              <a:rPr lang="en-AU" dirty="0"/>
              <a:t>Students must have undertaken pre-requisite subjects and achieved a pre-requisite grade in Year 10 to be able to enter general subjects in Years 11 and 12. </a:t>
            </a:r>
          </a:p>
        </p:txBody>
      </p:sp>
    </p:spTree>
    <p:extLst>
      <p:ext uri="{BB962C8B-B14F-4D97-AF65-F5344CB8AC3E}">
        <p14:creationId xmlns:p14="http://schemas.microsoft.com/office/powerpoint/2010/main" val="1856819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3424753469"/>
              </p:ext>
            </p:extLst>
          </p:nvPr>
        </p:nvGraphicFramePr>
        <p:xfrm>
          <a:off x="1" y="0"/>
          <a:ext cx="12192000" cy="6858000"/>
        </p:xfrm>
        <a:graphic>
          <a:graphicData uri="http://schemas.openxmlformats.org/drawingml/2006/table">
            <a:tbl>
              <a:tblPr/>
              <a:tblGrid>
                <a:gridCol w="12192000">
                  <a:extLst>
                    <a:ext uri="{9D8B030D-6E8A-4147-A177-3AD203B41FA5}">
                      <a16:colId xmlns:a16="http://schemas.microsoft.com/office/drawing/2014/main" val="3467338452"/>
                    </a:ext>
                  </a:extLst>
                </a:gridCol>
              </a:tblGrid>
              <a:tr h="6858000">
                <a:tc>
                  <a:txBody>
                    <a:bodyPr/>
                    <a:lstStyle/>
                    <a:p>
                      <a:endParaRPr lang="en-AU" dirty="0"/>
                    </a:p>
                  </a:txBody>
                  <a:tcPr>
                    <a:lnL w="76200" cmpd="sng">
                      <a:solidFill>
                        <a:schemeClr val="accent6">
                          <a:lumMod val="75000"/>
                        </a:schemeClr>
                      </a:solidFill>
                      <a:prstDash val="solid"/>
                    </a:lnL>
                    <a:lnR w="76200" cmpd="sng">
                      <a:solidFill>
                        <a:schemeClr val="accent6">
                          <a:lumMod val="75000"/>
                        </a:schemeClr>
                      </a:solidFill>
                      <a:prstDash val="solid"/>
                    </a:lnR>
                    <a:lnT w="76200" cmpd="sng">
                      <a:solidFill>
                        <a:schemeClr val="accent6">
                          <a:lumMod val="75000"/>
                        </a:schemeClr>
                      </a:solidFill>
                      <a:prstDash val="solid"/>
                    </a:lnT>
                    <a:lnB w="76200" cmpd="sng">
                      <a:solidFill>
                        <a:schemeClr val="accent6">
                          <a:lumMod val="75000"/>
                        </a:schemeClr>
                      </a:solidFill>
                      <a:prstDash val="solid"/>
                    </a:lnB>
                  </a:tcPr>
                </a:tc>
                <a:extLst>
                  <a:ext uri="{0D108BD9-81ED-4DB2-BD59-A6C34878D82A}">
                    <a16:rowId xmlns:a16="http://schemas.microsoft.com/office/drawing/2014/main" val="16804689"/>
                  </a:ext>
                </a:extLst>
              </a:tr>
            </a:tbl>
          </a:graphicData>
        </a:graphic>
      </p:graphicFrame>
      <p:sp>
        <p:nvSpPr>
          <p:cNvPr id="2" name="Title 1"/>
          <p:cNvSpPr>
            <a:spLocks noGrp="1"/>
          </p:cNvSpPr>
          <p:nvPr>
            <p:ph type="title"/>
          </p:nvPr>
        </p:nvSpPr>
        <p:spPr/>
        <p:txBody>
          <a:bodyPr/>
          <a:lstStyle/>
          <a:p>
            <a:r>
              <a:rPr lang="en-AU" b="1" dirty="0">
                <a:solidFill>
                  <a:schemeClr val="accent6">
                    <a:lumMod val="75000"/>
                  </a:schemeClr>
                </a:solidFill>
              </a:rPr>
              <a:t>Essential and Applied Subjects</a:t>
            </a:r>
          </a:p>
        </p:txBody>
      </p:sp>
      <p:sp>
        <p:nvSpPr>
          <p:cNvPr id="3" name="Content Placeholder 2"/>
          <p:cNvSpPr>
            <a:spLocks noGrp="1"/>
          </p:cNvSpPr>
          <p:nvPr>
            <p:ph idx="1"/>
          </p:nvPr>
        </p:nvSpPr>
        <p:spPr/>
        <p:txBody>
          <a:bodyPr/>
          <a:lstStyle/>
          <a:p>
            <a:r>
              <a:rPr lang="en-AU" dirty="0"/>
              <a:t>Applied subjects are suited to students who are primarily interested in pathways beyond senior secondary schooling that lead to vocational education and training or work. </a:t>
            </a:r>
          </a:p>
          <a:p>
            <a:r>
              <a:rPr lang="en-AU" dirty="0"/>
              <a:t>Results in Applied subjects contribute to the award of a QCE and one Applied subject result may contribute to an ATAR. </a:t>
            </a:r>
          </a:p>
          <a:p>
            <a:r>
              <a:rPr lang="en-AU" dirty="0"/>
              <a:t>At Lowood SHS </a:t>
            </a:r>
            <a:r>
              <a:rPr lang="en-AU" b="1" dirty="0"/>
              <a:t>we do not recommend </a:t>
            </a:r>
            <a:r>
              <a:rPr lang="en-AU" dirty="0"/>
              <a:t>students wishing to undertake an ATAR enter an Applied subject. </a:t>
            </a:r>
          </a:p>
          <a:p>
            <a:r>
              <a:rPr lang="en-AU" dirty="0"/>
              <a:t>Students will need solid foundational skills in literacy, numeracy, applied learning, community connections and core skills for work from which to work in an Applied subject. </a:t>
            </a:r>
          </a:p>
        </p:txBody>
      </p:sp>
    </p:spTree>
    <p:extLst>
      <p:ext uri="{BB962C8B-B14F-4D97-AF65-F5344CB8AC3E}">
        <p14:creationId xmlns:p14="http://schemas.microsoft.com/office/powerpoint/2010/main" val="3284766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3424753469"/>
              </p:ext>
            </p:extLst>
          </p:nvPr>
        </p:nvGraphicFramePr>
        <p:xfrm>
          <a:off x="1" y="0"/>
          <a:ext cx="12192000" cy="6858000"/>
        </p:xfrm>
        <a:graphic>
          <a:graphicData uri="http://schemas.openxmlformats.org/drawingml/2006/table">
            <a:tbl>
              <a:tblPr/>
              <a:tblGrid>
                <a:gridCol w="12192000">
                  <a:extLst>
                    <a:ext uri="{9D8B030D-6E8A-4147-A177-3AD203B41FA5}">
                      <a16:colId xmlns:a16="http://schemas.microsoft.com/office/drawing/2014/main" val="3467338452"/>
                    </a:ext>
                  </a:extLst>
                </a:gridCol>
              </a:tblGrid>
              <a:tr h="6858000">
                <a:tc>
                  <a:txBody>
                    <a:bodyPr/>
                    <a:lstStyle/>
                    <a:p>
                      <a:endParaRPr lang="en-AU" dirty="0"/>
                    </a:p>
                  </a:txBody>
                  <a:tcPr>
                    <a:lnL w="76200" cmpd="sng">
                      <a:solidFill>
                        <a:schemeClr val="accent6">
                          <a:lumMod val="75000"/>
                        </a:schemeClr>
                      </a:solidFill>
                      <a:prstDash val="solid"/>
                    </a:lnL>
                    <a:lnR w="76200" cmpd="sng">
                      <a:solidFill>
                        <a:schemeClr val="accent6">
                          <a:lumMod val="75000"/>
                        </a:schemeClr>
                      </a:solidFill>
                      <a:prstDash val="solid"/>
                    </a:lnR>
                    <a:lnT w="76200" cmpd="sng">
                      <a:solidFill>
                        <a:schemeClr val="accent6">
                          <a:lumMod val="75000"/>
                        </a:schemeClr>
                      </a:solidFill>
                      <a:prstDash val="solid"/>
                    </a:lnT>
                    <a:lnB w="76200" cmpd="sng">
                      <a:solidFill>
                        <a:schemeClr val="accent6">
                          <a:lumMod val="75000"/>
                        </a:schemeClr>
                      </a:solidFill>
                      <a:prstDash val="solid"/>
                    </a:lnB>
                  </a:tcPr>
                </a:tc>
                <a:extLst>
                  <a:ext uri="{0D108BD9-81ED-4DB2-BD59-A6C34878D82A}">
                    <a16:rowId xmlns:a16="http://schemas.microsoft.com/office/drawing/2014/main" val="16804689"/>
                  </a:ext>
                </a:extLst>
              </a:tr>
            </a:tbl>
          </a:graphicData>
        </a:graphic>
      </p:graphicFrame>
      <p:sp>
        <p:nvSpPr>
          <p:cNvPr id="2" name="Title 1"/>
          <p:cNvSpPr>
            <a:spLocks noGrp="1"/>
          </p:cNvSpPr>
          <p:nvPr>
            <p:ph type="title"/>
          </p:nvPr>
        </p:nvSpPr>
        <p:spPr/>
        <p:txBody>
          <a:bodyPr/>
          <a:lstStyle/>
          <a:p>
            <a:r>
              <a:rPr lang="en-AU" b="1" dirty="0">
                <a:solidFill>
                  <a:schemeClr val="accent6">
                    <a:lumMod val="75000"/>
                  </a:schemeClr>
                </a:solidFill>
              </a:rPr>
              <a:t>Nationally Recognised Qualifications -  </a:t>
            </a:r>
            <a:br>
              <a:rPr lang="en-AU" b="1" dirty="0">
                <a:solidFill>
                  <a:schemeClr val="accent6">
                    <a:lumMod val="75000"/>
                  </a:schemeClr>
                </a:solidFill>
              </a:rPr>
            </a:br>
            <a:r>
              <a:rPr lang="en-AU" b="1" dirty="0">
                <a:solidFill>
                  <a:schemeClr val="accent6">
                    <a:lumMod val="75000"/>
                  </a:schemeClr>
                </a:solidFill>
              </a:rPr>
              <a:t>VET Subjects</a:t>
            </a:r>
          </a:p>
        </p:txBody>
      </p:sp>
      <p:sp>
        <p:nvSpPr>
          <p:cNvPr id="3" name="Content Placeholder 2"/>
          <p:cNvSpPr>
            <a:spLocks noGrp="1"/>
          </p:cNvSpPr>
          <p:nvPr>
            <p:ph idx="1"/>
          </p:nvPr>
        </p:nvSpPr>
        <p:spPr/>
        <p:txBody>
          <a:bodyPr/>
          <a:lstStyle/>
          <a:p>
            <a:r>
              <a:rPr lang="en-AU" dirty="0"/>
              <a:t>Vocational education and training (VET) provides pathways for all young people, particularly those seeking further education and training, and those seeking employment-specific skills. </a:t>
            </a:r>
          </a:p>
          <a:p>
            <a:r>
              <a:rPr lang="en-AU" dirty="0"/>
              <a:t>VET offers clear benefits to students including;</a:t>
            </a:r>
          </a:p>
          <a:p>
            <a:r>
              <a:rPr lang="en-AU" dirty="0"/>
              <a:t>The development of work-related skills, making young people more employable</a:t>
            </a:r>
          </a:p>
          <a:p>
            <a:r>
              <a:rPr lang="en-AU" dirty="0"/>
              <a:t>Access to learning opportunities beyond the traditional curriculum, including  work-based learning</a:t>
            </a:r>
          </a:p>
          <a:p>
            <a:r>
              <a:rPr lang="en-AU" dirty="0"/>
              <a:t>Competency-based assessment that meets industry standards</a:t>
            </a:r>
          </a:p>
        </p:txBody>
      </p:sp>
      <p:pic>
        <p:nvPicPr>
          <p:cNvPr id="5" name="Picture 4"/>
          <p:cNvPicPr>
            <a:picLocks noChangeAspect="1"/>
          </p:cNvPicPr>
          <p:nvPr/>
        </p:nvPicPr>
        <p:blipFill>
          <a:blip r:embed="rId2"/>
          <a:stretch>
            <a:fillRect/>
          </a:stretch>
        </p:blipFill>
        <p:spPr>
          <a:xfrm>
            <a:off x="10002982" y="5749305"/>
            <a:ext cx="2050472" cy="1029763"/>
          </a:xfrm>
          <a:prstGeom prst="rect">
            <a:avLst/>
          </a:prstGeom>
        </p:spPr>
      </p:pic>
    </p:spTree>
    <p:extLst>
      <p:ext uri="{BB962C8B-B14F-4D97-AF65-F5344CB8AC3E}">
        <p14:creationId xmlns:p14="http://schemas.microsoft.com/office/powerpoint/2010/main" val="26914227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nvPr>
        </p:nvGraphicFramePr>
        <p:xfrm>
          <a:off x="1" y="0"/>
          <a:ext cx="12192000" cy="6858000"/>
        </p:xfrm>
        <a:graphic>
          <a:graphicData uri="http://schemas.openxmlformats.org/drawingml/2006/table">
            <a:tbl>
              <a:tblPr/>
              <a:tblGrid>
                <a:gridCol w="12192000">
                  <a:extLst>
                    <a:ext uri="{9D8B030D-6E8A-4147-A177-3AD203B41FA5}">
                      <a16:colId xmlns:a16="http://schemas.microsoft.com/office/drawing/2014/main" val="3467338452"/>
                    </a:ext>
                  </a:extLst>
                </a:gridCol>
              </a:tblGrid>
              <a:tr h="6858000">
                <a:tc>
                  <a:txBody>
                    <a:bodyPr/>
                    <a:lstStyle/>
                    <a:p>
                      <a:endParaRPr lang="en-AU" dirty="0"/>
                    </a:p>
                  </a:txBody>
                  <a:tcPr>
                    <a:lnL w="76200" cmpd="sng">
                      <a:solidFill>
                        <a:schemeClr val="accent6">
                          <a:lumMod val="75000"/>
                        </a:schemeClr>
                      </a:solidFill>
                      <a:prstDash val="solid"/>
                    </a:lnL>
                    <a:lnR w="76200" cmpd="sng">
                      <a:solidFill>
                        <a:schemeClr val="accent6">
                          <a:lumMod val="75000"/>
                        </a:schemeClr>
                      </a:solidFill>
                      <a:prstDash val="solid"/>
                    </a:lnR>
                    <a:lnT w="76200" cmpd="sng">
                      <a:solidFill>
                        <a:schemeClr val="accent6">
                          <a:lumMod val="75000"/>
                        </a:schemeClr>
                      </a:solidFill>
                      <a:prstDash val="solid"/>
                    </a:lnT>
                    <a:lnB w="76200" cmpd="sng">
                      <a:solidFill>
                        <a:schemeClr val="accent6">
                          <a:lumMod val="75000"/>
                        </a:schemeClr>
                      </a:solidFill>
                      <a:prstDash val="solid"/>
                    </a:lnB>
                  </a:tcPr>
                </a:tc>
                <a:extLst>
                  <a:ext uri="{0D108BD9-81ED-4DB2-BD59-A6C34878D82A}">
                    <a16:rowId xmlns:a16="http://schemas.microsoft.com/office/drawing/2014/main" val="16804689"/>
                  </a:ext>
                </a:extLst>
              </a:tr>
            </a:tbl>
          </a:graphicData>
        </a:graphic>
      </p:graphicFrame>
      <p:sp>
        <p:nvSpPr>
          <p:cNvPr id="2" name="Title 1"/>
          <p:cNvSpPr>
            <a:spLocks noGrp="1"/>
          </p:cNvSpPr>
          <p:nvPr>
            <p:ph type="title"/>
          </p:nvPr>
        </p:nvSpPr>
        <p:spPr/>
        <p:txBody>
          <a:bodyPr/>
          <a:lstStyle/>
          <a:p>
            <a:r>
              <a:rPr lang="en-AU" b="1" dirty="0">
                <a:solidFill>
                  <a:schemeClr val="accent6">
                    <a:lumMod val="75000"/>
                  </a:schemeClr>
                </a:solidFill>
              </a:rPr>
              <a:t>Why choose an ATAR Pathway?</a:t>
            </a:r>
          </a:p>
        </p:txBody>
      </p:sp>
      <p:sp>
        <p:nvSpPr>
          <p:cNvPr id="3" name="Content Placeholder 2"/>
          <p:cNvSpPr>
            <a:spLocks noGrp="1"/>
          </p:cNvSpPr>
          <p:nvPr>
            <p:ph idx="1"/>
          </p:nvPr>
        </p:nvSpPr>
        <p:spPr/>
        <p:txBody>
          <a:bodyPr/>
          <a:lstStyle/>
          <a:p>
            <a:r>
              <a:rPr lang="en-AU" dirty="0"/>
              <a:t>An ATAR Pathway is recommended for students who wish to go directly from school to university. </a:t>
            </a:r>
          </a:p>
          <a:p>
            <a:r>
              <a:rPr lang="en-AU" dirty="0"/>
              <a:t>An ATAR Pathway is academically demanding and builds a diverse skill set for students who wish to undertake future high level university courses. </a:t>
            </a:r>
          </a:p>
          <a:p>
            <a:pPr marL="0" indent="0">
              <a:buNone/>
            </a:pPr>
            <a:r>
              <a:rPr lang="en-AU" dirty="0"/>
              <a:t> </a:t>
            </a:r>
          </a:p>
          <a:p>
            <a:endParaRPr lang="en-AU" dirty="0"/>
          </a:p>
          <a:p>
            <a:endParaRPr lang="en-AU" dirty="0"/>
          </a:p>
        </p:txBody>
      </p:sp>
    </p:spTree>
    <p:extLst>
      <p:ext uri="{BB962C8B-B14F-4D97-AF65-F5344CB8AC3E}">
        <p14:creationId xmlns:p14="http://schemas.microsoft.com/office/powerpoint/2010/main" val="12820369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nvPr>
        </p:nvGraphicFramePr>
        <p:xfrm>
          <a:off x="1" y="0"/>
          <a:ext cx="12192000" cy="6858000"/>
        </p:xfrm>
        <a:graphic>
          <a:graphicData uri="http://schemas.openxmlformats.org/drawingml/2006/table">
            <a:tbl>
              <a:tblPr/>
              <a:tblGrid>
                <a:gridCol w="12192000">
                  <a:extLst>
                    <a:ext uri="{9D8B030D-6E8A-4147-A177-3AD203B41FA5}">
                      <a16:colId xmlns:a16="http://schemas.microsoft.com/office/drawing/2014/main" val="3467338452"/>
                    </a:ext>
                  </a:extLst>
                </a:gridCol>
              </a:tblGrid>
              <a:tr h="6858000">
                <a:tc>
                  <a:txBody>
                    <a:bodyPr/>
                    <a:lstStyle/>
                    <a:p>
                      <a:endParaRPr lang="en-AU" dirty="0"/>
                    </a:p>
                  </a:txBody>
                  <a:tcPr>
                    <a:lnL w="76200" cmpd="sng">
                      <a:solidFill>
                        <a:schemeClr val="accent6">
                          <a:lumMod val="75000"/>
                        </a:schemeClr>
                      </a:solidFill>
                      <a:prstDash val="solid"/>
                    </a:lnL>
                    <a:lnR w="76200" cmpd="sng">
                      <a:solidFill>
                        <a:schemeClr val="accent6">
                          <a:lumMod val="75000"/>
                        </a:schemeClr>
                      </a:solidFill>
                      <a:prstDash val="solid"/>
                    </a:lnR>
                    <a:lnT w="76200" cmpd="sng">
                      <a:solidFill>
                        <a:schemeClr val="accent6">
                          <a:lumMod val="75000"/>
                        </a:schemeClr>
                      </a:solidFill>
                      <a:prstDash val="solid"/>
                    </a:lnT>
                    <a:lnB w="76200" cmpd="sng">
                      <a:solidFill>
                        <a:schemeClr val="accent6">
                          <a:lumMod val="75000"/>
                        </a:schemeClr>
                      </a:solidFill>
                      <a:prstDash val="solid"/>
                    </a:lnB>
                  </a:tcPr>
                </a:tc>
                <a:extLst>
                  <a:ext uri="{0D108BD9-81ED-4DB2-BD59-A6C34878D82A}">
                    <a16:rowId xmlns:a16="http://schemas.microsoft.com/office/drawing/2014/main" val="16804689"/>
                  </a:ext>
                </a:extLst>
              </a:tr>
            </a:tbl>
          </a:graphicData>
        </a:graphic>
      </p:graphicFrame>
      <p:sp>
        <p:nvSpPr>
          <p:cNvPr id="2" name="Title 1"/>
          <p:cNvSpPr>
            <a:spLocks noGrp="1"/>
          </p:cNvSpPr>
          <p:nvPr>
            <p:ph type="title"/>
          </p:nvPr>
        </p:nvSpPr>
        <p:spPr/>
        <p:txBody>
          <a:bodyPr/>
          <a:lstStyle/>
          <a:p>
            <a:r>
              <a:rPr lang="en-AU" b="1" dirty="0">
                <a:solidFill>
                  <a:schemeClr val="accent6">
                    <a:lumMod val="75000"/>
                  </a:schemeClr>
                </a:solidFill>
              </a:rPr>
              <a:t>Do I have to have an ATAR to go to University?</a:t>
            </a:r>
          </a:p>
        </p:txBody>
      </p:sp>
      <p:sp>
        <p:nvSpPr>
          <p:cNvPr id="3" name="Content Placeholder 2"/>
          <p:cNvSpPr>
            <a:spLocks noGrp="1"/>
          </p:cNvSpPr>
          <p:nvPr>
            <p:ph idx="1"/>
          </p:nvPr>
        </p:nvSpPr>
        <p:spPr/>
        <p:txBody>
          <a:bodyPr/>
          <a:lstStyle/>
          <a:p>
            <a:r>
              <a:rPr lang="en-AU" dirty="0"/>
              <a:t>Each university has its own policies regarding school leavers without an ATAR. </a:t>
            </a:r>
          </a:p>
          <a:p>
            <a:r>
              <a:rPr lang="en-AU" dirty="0"/>
              <a:t>Depending on the university, you may be able to gain entry with other qualifications. </a:t>
            </a:r>
          </a:p>
          <a:p>
            <a:r>
              <a:rPr lang="en-AU" dirty="0"/>
              <a:t>More information about this can be found in the ‘What is an Industry Pathway’ </a:t>
            </a:r>
            <a:r>
              <a:rPr lang="en-AU" dirty="0" err="1"/>
              <a:t>powerpoint</a:t>
            </a:r>
            <a:r>
              <a:rPr lang="en-AU" dirty="0"/>
              <a:t>. </a:t>
            </a:r>
          </a:p>
          <a:p>
            <a:endParaRPr lang="en-AU" dirty="0"/>
          </a:p>
          <a:p>
            <a:pPr marL="0" indent="0">
              <a:buNone/>
            </a:pPr>
            <a:endParaRPr lang="en-AU" dirty="0"/>
          </a:p>
        </p:txBody>
      </p:sp>
    </p:spTree>
    <p:extLst>
      <p:ext uri="{BB962C8B-B14F-4D97-AF65-F5344CB8AC3E}">
        <p14:creationId xmlns:p14="http://schemas.microsoft.com/office/powerpoint/2010/main" val="13052380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nvPr>
        </p:nvGraphicFramePr>
        <p:xfrm>
          <a:off x="1" y="0"/>
          <a:ext cx="12192000" cy="6858000"/>
        </p:xfrm>
        <a:graphic>
          <a:graphicData uri="http://schemas.openxmlformats.org/drawingml/2006/table">
            <a:tbl>
              <a:tblPr/>
              <a:tblGrid>
                <a:gridCol w="12192000">
                  <a:extLst>
                    <a:ext uri="{9D8B030D-6E8A-4147-A177-3AD203B41FA5}">
                      <a16:colId xmlns:a16="http://schemas.microsoft.com/office/drawing/2014/main" val="3467338452"/>
                    </a:ext>
                  </a:extLst>
                </a:gridCol>
              </a:tblGrid>
              <a:tr h="6858000">
                <a:tc>
                  <a:txBody>
                    <a:bodyPr/>
                    <a:lstStyle/>
                    <a:p>
                      <a:endParaRPr lang="en-AU" dirty="0"/>
                    </a:p>
                  </a:txBody>
                  <a:tcPr>
                    <a:lnL w="76200" cmpd="sng">
                      <a:solidFill>
                        <a:schemeClr val="accent6">
                          <a:lumMod val="75000"/>
                        </a:schemeClr>
                      </a:solidFill>
                      <a:prstDash val="solid"/>
                    </a:lnL>
                    <a:lnR w="76200" cmpd="sng">
                      <a:solidFill>
                        <a:schemeClr val="accent6">
                          <a:lumMod val="75000"/>
                        </a:schemeClr>
                      </a:solidFill>
                      <a:prstDash val="solid"/>
                    </a:lnR>
                    <a:lnT w="76200" cmpd="sng">
                      <a:solidFill>
                        <a:schemeClr val="accent6">
                          <a:lumMod val="75000"/>
                        </a:schemeClr>
                      </a:solidFill>
                      <a:prstDash val="solid"/>
                    </a:lnT>
                    <a:lnB w="76200" cmpd="sng">
                      <a:solidFill>
                        <a:schemeClr val="accent6">
                          <a:lumMod val="75000"/>
                        </a:schemeClr>
                      </a:solidFill>
                      <a:prstDash val="solid"/>
                    </a:lnB>
                  </a:tcPr>
                </a:tc>
                <a:extLst>
                  <a:ext uri="{0D108BD9-81ED-4DB2-BD59-A6C34878D82A}">
                    <a16:rowId xmlns:a16="http://schemas.microsoft.com/office/drawing/2014/main" val="16804689"/>
                  </a:ext>
                </a:extLst>
              </a:tr>
            </a:tbl>
          </a:graphicData>
        </a:graphic>
      </p:graphicFrame>
      <p:sp>
        <p:nvSpPr>
          <p:cNvPr id="2" name="Title 1"/>
          <p:cNvSpPr>
            <a:spLocks noGrp="1"/>
          </p:cNvSpPr>
          <p:nvPr>
            <p:ph type="title"/>
          </p:nvPr>
        </p:nvSpPr>
        <p:spPr/>
        <p:txBody>
          <a:bodyPr/>
          <a:lstStyle/>
          <a:p>
            <a:r>
              <a:rPr lang="en-AU" b="1" dirty="0">
                <a:solidFill>
                  <a:schemeClr val="accent6">
                    <a:lumMod val="75000"/>
                  </a:schemeClr>
                </a:solidFill>
              </a:rPr>
              <a:t>Points to note</a:t>
            </a:r>
          </a:p>
        </p:txBody>
      </p:sp>
      <p:sp>
        <p:nvSpPr>
          <p:cNvPr id="3" name="Content Placeholder 2"/>
          <p:cNvSpPr>
            <a:spLocks noGrp="1"/>
          </p:cNvSpPr>
          <p:nvPr>
            <p:ph idx="1"/>
          </p:nvPr>
        </p:nvSpPr>
        <p:spPr/>
        <p:txBody>
          <a:bodyPr/>
          <a:lstStyle/>
          <a:p>
            <a:r>
              <a:rPr lang="en-AU" dirty="0"/>
              <a:t>All subjects/qualifications are contingents on gaining enough students to run</a:t>
            </a:r>
          </a:p>
          <a:p>
            <a:r>
              <a:rPr lang="en-AU" dirty="0"/>
              <a:t>Some certificates are subject to partnering with appropriate Registered Training Organisations if she certificate is not on Lowood SHS Scope of Registration</a:t>
            </a:r>
          </a:p>
          <a:p>
            <a:r>
              <a:rPr lang="en-AU" dirty="0"/>
              <a:t>Many of the packages will require some financial contribution from the student/family</a:t>
            </a:r>
          </a:p>
          <a:p>
            <a:pPr marL="0" indent="0">
              <a:buNone/>
            </a:pPr>
            <a:endParaRPr lang="en-AU" dirty="0"/>
          </a:p>
        </p:txBody>
      </p:sp>
    </p:spTree>
    <p:extLst>
      <p:ext uri="{BB962C8B-B14F-4D97-AF65-F5344CB8AC3E}">
        <p14:creationId xmlns:p14="http://schemas.microsoft.com/office/powerpoint/2010/main" val="730944633"/>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11034A3C5C660E4A8DF41F7D30E73311" ma:contentTypeVersion="14" ma:contentTypeDescription="Create a new document." ma:contentTypeScope="" ma:versionID="a095f21ab172073429ddab215485037f">
  <xsd:schema xmlns:xsd="http://www.w3.org/2001/XMLSchema" xmlns:xs="http://www.w3.org/2001/XMLSchema" xmlns:p="http://schemas.microsoft.com/office/2006/metadata/properties" xmlns:ns1="http://schemas.microsoft.com/sharepoint/v3" xmlns:ns2="0125e636-1941-4b92-94bc-f3a480af2b5e" targetNamespace="http://schemas.microsoft.com/office/2006/metadata/properties" ma:root="true" ma:fieldsID="6ede00ed0cf49f82e73acc7c7f8cbec1" ns1:_="" ns2:_="">
    <xsd:import namespace="http://schemas.microsoft.com/sharepoint/v3"/>
    <xsd:import namespace="0125e636-1941-4b92-94bc-f3a480af2b5e"/>
    <xsd:element name="properties">
      <xsd:complexType>
        <xsd:sequence>
          <xsd:element name="documentManagement">
            <xsd:complexType>
              <xsd:all>
                <xsd:element ref="ns1:PublishingStartDate" minOccurs="0"/>
                <xsd:element ref="ns1:PublishingExpirationDate" minOccurs="0"/>
                <xsd:element ref="ns2:PPContentOwner" minOccurs="0"/>
                <xsd:element ref="ns2:PPContentAuthor" minOccurs="0"/>
                <xsd:element ref="ns2:PPSubmittedBy" minOccurs="0"/>
                <xsd:element ref="ns2:PPSubmittedDate" minOccurs="0"/>
                <xsd:element ref="ns2:PPModeratedBy" minOccurs="0"/>
                <xsd:element ref="ns2:PPModeratedDate" minOccurs="0"/>
                <xsd:element ref="ns2:PPReferenceNumber" minOccurs="0"/>
                <xsd:element ref="ns2:PPContentApprover" minOccurs="0"/>
                <xsd:element ref="ns2:PPReviewDate" minOccurs="0"/>
                <xsd:element ref="ns2:PPLastReviewedDate" minOccurs="0"/>
                <xsd:element ref="ns2:PPLastReviewedBy" minOccurs="0"/>
                <xsd:element ref="ns2:PPPublishedNotificationAddress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Scheduling Start Date is a site column created by the Publishing feature. It is used to specify the date and time on which this page will first appear to site visitors." ma:internalName="PublishingStartDate">
      <xsd:simpleType>
        <xsd:restriction base="dms:Unknown"/>
      </xsd:simpleType>
    </xsd:element>
    <xsd:element name="PublishingExpirationDate" ma:index="9" nillable="true" ma:displayName="Scheduling End Date" ma:description="Scheduling End Date is a site column created by the Publishing feature. It is used to specify the date and time on which this page will no longer appear to site visitors."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0125e636-1941-4b92-94bc-f3a480af2b5e" elementFormDefault="qualified">
    <xsd:import namespace="http://schemas.microsoft.com/office/2006/documentManagement/types"/>
    <xsd:import namespace="http://schemas.microsoft.com/office/infopath/2007/PartnerControls"/>
    <xsd:element name="PPContentOwner" ma:index="10" nillable="true" ma:displayName="Content Owner" ma:description="The person ultimately responsible for the content of this item." ma:list="UserInfo" ma:internalName="PPContentOwner">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PPContentAuthor" ma:index="11" nillable="true" ma:displayName="Content Author" ma:description="The person responsible for creating and maintaining this item’s content." ma:list="UserInfo" ma:internalName="PPContentAuthor">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PPSubmittedBy" ma:index="12" nillable="true" ma:displayName="Submitted By" ma:description="The person who submitted this item for approval." ma:list="UserInfo" ma:internalName="PPSubmittedBy">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PPSubmittedDate" ma:index="13" nillable="true" ma:displayName="Submitted Date" ma:description="The date and time when this item was submitted for approval." ma:format="DateOnly" ma:internalName="PPSubmittedDate">
      <xsd:simpleType>
        <xsd:restriction base="dms:DateTime"/>
      </xsd:simpleType>
    </xsd:element>
    <xsd:element name="PPModeratedBy" ma:index="14" nillable="true" ma:displayName="Moderated By" ma:description="The user that either approved or rejected the item." ma:list="UserInfo" ma:internalName="PPModeratedBy">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PPModeratedDate" ma:index="15" nillable="true" ma:displayName="Moderated Date" ma:description="The date that the item was either approved or rejected." ma:format="DateOnly" ma:internalName="PPModeratedDate">
      <xsd:simpleType>
        <xsd:restriction base="dms:DateTime"/>
      </xsd:simpleType>
    </xsd:element>
    <xsd:element name="PPReferenceNumber" ma:index="16" nillable="true" ma:displayName="Reference Number" ma:description="The identifier from another system that represents or is related to this item (if applicable)." ma:internalName="PPReferenceNumber">
      <xsd:simpleType>
        <xsd:restriction base="dms:Text"/>
      </xsd:simpleType>
    </xsd:element>
    <xsd:element name="PPContentApprover" ma:index="17" nillable="true" ma:displayName="Content Approver" ma:description="The person who is responsible for approving the content of this item." ma:list="UserInfo" ma:internalName="PPContentApprover">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PPReviewDate" ma:index="18" nillable="true" ma:displayName="Review Date" ma:description="The date the item's content will be next due for review." ma:format="DateOnly" ma:internalName="PPReviewDate">
      <xsd:simpleType>
        <xsd:restriction base="dms:DateTime"/>
      </xsd:simpleType>
    </xsd:element>
    <xsd:element name="PPLastReviewedDate" ma:index="19" nillable="true" ma:displayName="Last Reviewed Date" ma:description="The date the item's content was last reviewed." ma:internalName="PPLastReviewedDate">
      <xsd:simpleType>
        <xsd:restriction base="dms:DateTime"/>
      </xsd:simpleType>
    </xsd:element>
    <xsd:element name="PPLastReviewedBy" ma:index="20" nillable="true" ma:displayName="Last Reviewed By" ma:description="The person who last reviewed the item's content." ma:list="UserInfo" ma:internalName="PPLastReviewedBy">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PPPublishedNotificationAddresses" ma:index="21" nillable="true" ma:displayName="Published Notification Address(es)" ma:description="The email address(es) of people to notify when this item is published. Note: Email addresses are separated by a ';'." ma:internalName="PPPublishedNotificationAddresses">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ContentAuthor xmlns="0125e636-1941-4b92-94bc-f3a480af2b5e">
      <UserInfo>
        <DisplayName>EDBROOKE, Nicole</DisplayName>
        <AccountId>24</AccountId>
        <AccountType/>
      </UserInfo>
    </PPContentAuthor>
    <PPContentApprover xmlns="0125e636-1941-4b92-94bc-f3a480af2b5e">
      <UserInfo>
        <DisplayName/>
        <AccountId xsi:nil="true"/>
        <AccountType/>
      </UserInfo>
    </PPContentApprover>
    <PPModeratedDate xmlns="0125e636-1941-4b92-94bc-f3a480af2b5e">2022-07-12T23:59:54+00:00</PPModeratedDate>
    <PPLastReviewedDate xmlns="0125e636-1941-4b92-94bc-f3a480af2b5e">2022-07-12T23:59:55+00:00</PPLastReviewedDate>
    <PPLastReviewedBy xmlns="0125e636-1941-4b92-94bc-f3a480af2b5e">
      <UserInfo>
        <DisplayName>EDBROOKE, Nicole</DisplayName>
        <AccountId>24</AccountId>
        <AccountType/>
      </UserInfo>
    </PPLastReviewedBy>
    <PPPublishedNotificationAddresses xmlns="0125e636-1941-4b92-94bc-f3a480af2b5e" xsi:nil="true"/>
    <PPReferenceNumber xmlns="0125e636-1941-4b92-94bc-f3a480af2b5e" xsi:nil="true"/>
    <PPReviewDate xmlns="0125e636-1941-4b92-94bc-f3a480af2b5e" xsi:nil="true"/>
    <PublishingExpirationDate xmlns="http://schemas.microsoft.com/sharepoint/v3" xsi:nil="true"/>
    <PublishingStartDate xmlns="http://schemas.microsoft.com/sharepoint/v3" xsi:nil="true"/>
    <PPSubmittedDate xmlns="0125e636-1941-4b92-94bc-f3a480af2b5e">2022-07-12T23:58:38+00:00</PPSubmittedDate>
    <PPSubmittedBy xmlns="0125e636-1941-4b92-94bc-f3a480af2b5e">
      <UserInfo>
        <DisplayName>EDBROOKE, Nicole</DisplayName>
        <AccountId>24</AccountId>
        <AccountType/>
      </UserInfo>
    </PPSubmittedBy>
    <PPContentOwner xmlns="0125e636-1941-4b92-94bc-f3a480af2b5e">
      <UserInfo>
        <DisplayName/>
        <AccountId xsi:nil="true"/>
        <AccountType/>
      </UserInfo>
    </PPContentOwner>
    <PPModeratedBy xmlns="0125e636-1941-4b92-94bc-f3a480af2b5e">
      <UserInfo>
        <DisplayName>EDBROOKE, Nicole</DisplayName>
        <AccountId>24</AccountId>
        <AccountType/>
      </UserInfo>
    </PPModeratedBy>
  </documentManagement>
</p:properties>
</file>

<file path=customXml/itemProps1.xml><?xml version="1.0" encoding="utf-8"?>
<ds:datastoreItem xmlns:ds="http://schemas.openxmlformats.org/officeDocument/2006/customXml" ds:itemID="{51FB1614-9F3D-4708-9708-7BC7712C7ADF}"/>
</file>

<file path=customXml/itemProps2.xml><?xml version="1.0" encoding="utf-8"?>
<ds:datastoreItem xmlns:ds="http://schemas.openxmlformats.org/officeDocument/2006/customXml" ds:itemID="{F6316EE3-8107-43E3-A707-25AC95BBD3B4}"/>
</file>

<file path=customXml/itemProps3.xml><?xml version="1.0" encoding="utf-8"?>
<ds:datastoreItem xmlns:ds="http://schemas.openxmlformats.org/officeDocument/2006/customXml" ds:itemID="{FA98127F-2D62-423B-852E-E75D149CC468}"/>
</file>

<file path=docProps/app.xml><?xml version="1.0" encoding="utf-8"?>
<Properties xmlns="http://schemas.openxmlformats.org/officeDocument/2006/extended-properties" xmlns:vt="http://schemas.openxmlformats.org/officeDocument/2006/docPropsVTypes">
  <Template>Office Theme</Template>
  <TotalTime>836</TotalTime>
  <Words>954</Words>
  <Application>Microsoft Office PowerPoint</Application>
  <PresentationFormat>Widescreen</PresentationFormat>
  <Paragraphs>77</Paragraphs>
  <Slides>16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16</vt:i4>
      </vt:variant>
    </vt:vector>
  </HeadingPairs>
  <TitlesOfParts>
    <vt:vector size="20" baseType="lpstr">
      <vt:lpstr>Arial</vt:lpstr>
      <vt:lpstr>Calibri</vt:lpstr>
      <vt:lpstr>Calibri Light</vt:lpstr>
      <vt:lpstr>Office Theme</vt:lpstr>
      <vt:lpstr>What is an ATAR Pathway?</vt:lpstr>
      <vt:lpstr>What is an ATAR?</vt:lpstr>
      <vt:lpstr>ATAR Eligibility </vt:lpstr>
      <vt:lpstr>General Subjects</vt:lpstr>
      <vt:lpstr>Essential and Applied Subjects</vt:lpstr>
      <vt:lpstr>Nationally Recognised Qualifications -   VET Subjects</vt:lpstr>
      <vt:lpstr>Why choose an ATAR Pathway?</vt:lpstr>
      <vt:lpstr>Do I have to have an ATAR to go to University?</vt:lpstr>
      <vt:lpstr>Points to note</vt:lpstr>
      <vt:lpstr>Year 11 Pathway Options 2023</vt:lpstr>
      <vt:lpstr>Prerequisite information</vt:lpstr>
      <vt:lpstr>2023 Prerequisites </vt:lpstr>
      <vt:lpstr>Wednesday Program</vt:lpstr>
      <vt:lpstr>Wednesday Program for ATAR students </vt:lpstr>
      <vt:lpstr>Contact Details</vt:lpstr>
      <vt:lpstr>Resources</vt:lpstr>
    </vt:vector>
  </TitlesOfParts>
  <Company>Queensland Government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What is an ATAR</dc:title>
  <dc:creator>MALLETT, Stacey (small17)</dc:creator>
  <cp:lastModifiedBy>BALLARD, Annette (aball135)</cp:lastModifiedBy>
  <cp:revision>79</cp:revision>
  <cp:lastPrinted>2020-05-20T04:01:55Z</cp:lastPrinted>
  <dcterms:created xsi:type="dcterms:W3CDTF">2020-05-20T02:47:40Z</dcterms:created>
  <dcterms:modified xsi:type="dcterms:W3CDTF">2022-07-12T05:54:15Z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0x01010011034A3C5C660E4A8DF41F7D30E73311</vt:lpwstr>
  </property>
</Properties>
</file>