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8" r:id="rId3"/>
    <p:sldId id="264" r:id="rId4"/>
    <p:sldId id="265" r:id="rId5"/>
    <p:sldId id="274" r:id="rId6"/>
    <p:sldId id="268" r:id="rId7"/>
    <p:sldId id="269" r:id="rId8"/>
    <p:sldId id="270" r:id="rId9"/>
    <p:sldId id="271" r:id="rId10"/>
    <p:sldId id="273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, Lisa (ljben1)" initials="BL(" lastIdx="1" clrIdx="0">
    <p:extLst>
      <p:ext uri="{19B8F6BF-5375-455C-9EA6-DF929625EA0E}">
        <p15:presenceInfo xmlns:p15="http://schemas.microsoft.com/office/powerpoint/2012/main" userId="S-1-5-21-3255924340-169693535-833497261-5254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3DBEB-96BE-40E1-9B82-03461E22EC57}" type="datetimeFigureOut">
              <a:rPr lang="en-AU" smtClean="0"/>
              <a:t>15/06/2022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B027-79D0-422C-8526-487251FDE8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92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90F-BBBD-4EBA-8948-8414DC357986}" type="datetimeFigureOut">
              <a:rPr lang="en-AU" smtClean="0"/>
              <a:t>15/06/2022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A4-0132-43BA-870B-CB718BA818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97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90F-BBBD-4EBA-8948-8414DC357986}" type="datetimeFigureOut">
              <a:rPr lang="en-AU" smtClean="0"/>
              <a:t>15/06/2022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A4-0132-43BA-870B-CB718BA818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84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90F-BBBD-4EBA-8948-8414DC357986}" type="datetimeFigureOut">
              <a:rPr lang="en-AU" smtClean="0"/>
              <a:t>15/06/2022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A4-0132-43BA-870B-CB718BA818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216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90F-BBBD-4EBA-8948-8414DC357986}" type="datetimeFigureOut">
              <a:rPr lang="en-AU" smtClean="0"/>
              <a:t>15/06/2022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A4-0132-43BA-870B-CB718BA818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3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90F-BBBD-4EBA-8948-8414DC357986}" type="datetimeFigureOut">
              <a:rPr lang="en-AU" smtClean="0"/>
              <a:t>15/06/2022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A4-0132-43BA-870B-CB718BA818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215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90F-BBBD-4EBA-8948-8414DC357986}" type="datetimeFigureOut">
              <a:rPr lang="en-AU" smtClean="0"/>
              <a:t>15/06/2022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A4-0132-43BA-870B-CB718BA818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857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90F-BBBD-4EBA-8948-8414DC357986}" type="datetimeFigureOut">
              <a:rPr lang="en-AU" smtClean="0"/>
              <a:t>15/06/2022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A4-0132-43BA-870B-CB718BA818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28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90F-BBBD-4EBA-8948-8414DC357986}" type="datetimeFigureOut">
              <a:rPr lang="en-AU" smtClean="0"/>
              <a:t>15/06/2022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A4-0132-43BA-870B-CB718BA818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78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90F-BBBD-4EBA-8948-8414DC357986}" type="datetimeFigureOut">
              <a:rPr lang="en-AU" smtClean="0"/>
              <a:t>15/06/2022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A4-0132-43BA-870B-CB718BA818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2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90F-BBBD-4EBA-8948-8414DC357986}" type="datetimeFigureOut">
              <a:rPr lang="en-AU" smtClean="0"/>
              <a:t>15/06/2022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A4-0132-43BA-870B-CB718BA818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72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490F-BBBD-4EBA-8948-8414DC357986}" type="datetimeFigureOut">
              <a:rPr lang="en-AU" smtClean="0"/>
              <a:t>15/06/2022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0A4-0132-43BA-870B-CB718BA818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52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8490F-BBBD-4EBA-8948-8414DC357986}" type="datetimeFigureOut">
              <a:rPr lang="en-AU" smtClean="0"/>
              <a:t>15/06/2022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C0A4-0132-43BA-870B-CB718BA818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283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mall17@eq.edu.au" TargetMode="External"/><Relationship Id="rId2" Type="http://schemas.openxmlformats.org/officeDocument/2006/relationships/hyperlink" Target="mailto:ljben1@eq.edu.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1302"/>
              </p:ext>
            </p:extLst>
          </p:nvPr>
        </p:nvGraphicFramePr>
        <p:xfrm>
          <a:off x="17778" y="4070"/>
          <a:ext cx="12174222" cy="6853929"/>
        </p:xfrm>
        <a:graphic>
          <a:graphicData uri="http://schemas.openxmlformats.org/drawingml/2006/table">
            <a:tbl>
              <a:tblPr/>
              <a:tblGrid>
                <a:gridCol w="12174222">
                  <a:extLst>
                    <a:ext uri="{9D8B030D-6E8A-4147-A177-3AD203B41FA5}">
                      <a16:colId xmlns:a16="http://schemas.microsoft.com/office/drawing/2014/main" val="885475754"/>
                    </a:ext>
                  </a:extLst>
                </a:gridCol>
              </a:tblGrid>
              <a:tr h="6853929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90611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26073"/>
            <a:ext cx="9144000" cy="1247054"/>
          </a:xfrm>
        </p:spPr>
        <p:txBody>
          <a:bodyPr>
            <a:normAutofit/>
          </a:bodyPr>
          <a:lstStyle/>
          <a:p>
            <a:r>
              <a:rPr lang="en-AU" sz="8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0328"/>
            <a:ext cx="9144000" cy="655926"/>
          </a:xfrm>
        </p:spPr>
        <p:txBody>
          <a:bodyPr>
            <a:normAutofit/>
          </a:bodyPr>
          <a:lstStyle/>
          <a:p>
            <a:r>
              <a:rPr lang="en-AU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Subject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84" y="894010"/>
            <a:ext cx="2001629" cy="24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605994"/>
              </p:ext>
            </p:extLst>
          </p:nvPr>
        </p:nvGraphicFramePr>
        <p:xfrm>
          <a:off x="9236" y="0"/>
          <a:ext cx="12182764" cy="6858000"/>
        </p:xfrm>
        <a:graphic>
          <a:graphicData uri="http://schemas.openxmlformats.org/drawingml/2006/table">
            <a:tbl>
              <a:tblPr/>
              <a:tblGrid>
                <a:gridCol w="12182764">
                  <a:extLst>
                    <a:ext uri="{9D8B030D-6E8A-4147-A177-3AD203B41FA5}">
                      <a16:colId xmlns:a16="http://schemas.microsoft.com/office/drawing/2014/main" val="127117077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38002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Contact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If you require any further details about this course please feel free to contact: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Subject area Teacher: 	Lisa Benjamin									</a:t>
            </a:r>
            <a:r>
              <a:rPr lang="en-AU" dirty="0">
                <a:hlinkClick r:id="rId2"/>
              </a:rPr>
              <a:t>ljben1@eq.edu.au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Head of Department: 	Simon Bundy</a:t>
            </a:r>
          </a:p>
          <a:p>
            <a:pPr marL="0" indent="0">
              <a:buNone/>
            </a:pPr>
            <a:r>
              <a:rPr lang="en-AU" dirty="0"/>
              <a:t>				</a:t>
            </a:r>
            <a:r>
              <a:rPr lang="en-AU" dirty="0">
                <a:hlinkClick r:id="rId3"/>
              </a:rPr>
              <a:t>sbund2@eq.edu.au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851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53469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467338452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468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General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General Subjects are suited to students who are interested in pathways beyond senior secondary schooling that lead to tertiary studies. </a:t>
            </a:r>
          </a:p>
          <a:p>
            <a:r>
              <a:rPr lang="en-AU" dirty="0"/>
              <a:t>Results in General subjects contribute to the awarded of a QCE and can contribute to an ATAR. </a:t>
            </a:r>
          </a:p>
          <a:p>
            <a:r>
              <a:rPr lang="en-AU" dirty="0"/>
              <a:t>Students will need high level underpinning skills in literacy, numeracy and 21</a:t>
            </a:r>
            <a:r>
              <a:rPr lang="en-AU" baseline="30000" dirty="0"/>
              <a:t>st</a:t>
            </a:r>
            <a:r>
              <a:rPr lang="en-AU" dirty="0"/>
              <a:t> century skills to be successful in these subjects. </a:t>
            </a:r>
          </a:p>
          <a:p>
            <a:r>
              <a:rPr lang="en-AU" dirty="0"/>
              <a:t>Students must have undertaken Science Extension in year 10 and achieved a grade of B.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8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53469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467338452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468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Frequently Asked Questions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488018"/>
            <a:ext cx="9060712" cy="3394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Question: What prerequisites do need to choose Biology?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Answer: Students must have undertaken Science Extension in year 10 and achieved a grade of B.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892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53469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467338452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468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Question: What subject matter is covered in Biology?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Answer: Biology is broken up into 4 units. Units 1 and 2 are covered in year 11 and units 3 and 4 are covered in year 12</a:t>
            </a:r>
          </a:p>
          <a:p>
            <a:pPr marL="514350" indent="-514350">
              <a:buAutoNum type="arabicPeriod"/>
            </a:pPr>
            <a:endParaRPr lang="en-AU" dirty="0"/>
          </a:p>
          <a:p>
            <a:pPr marL="514350" indent="-514350">
              <a:buAutoNum type="arabicPeriod"/>
            </a:pPr>
            <a:r>
              <a:rPr lang="en-AU" dirty="0"/>
              <a:t>Cells and Multicellular Organisms </a:t>
            </a:r>
          </a:p>
          <a:p>
            <a:pPr marL="514350" indent="-514350">
              <a:buAutoNum type="arabicPeriod"/>
            </a:pPr>
            <a:r>
              <a:rPr lang="en-AU" dirty="0"/>
              <a:t>Maintaining the internal environment of organisms</a:t>
            </a:r>
          </a:p>
          <a:p>
            <a:pPr marL="514350" indent="-514350">
              <a:buAutoNum type="arabicPeriod"/>
            </a:pPr>
            <a:r>
              <a:rPr lang="en-AU" dirty="0"/>
              <a:t>Biodiversity and the interconnectedness of life</a:t>
            </a:r>
          </a:p>
          <a:p>
            <a:pPr marL="514350" indent="-514350">
              <a:buAutoNum type="arabicPeriod"/>
            </a:pPr>
            <a:r>
              <a:rPr lang="en-AU" dirty="0"/>
              <a:t>Heredity and the continuity of life</a:t>
            </a:r>
          </a:p>
        </p:txBody>
      </p:sp>
    </p:spTree>
    <p:extLst>
      <p:ext uri="{BB962C8B-B14F-4D97-AF65-F5344CB8AC3E}">
        <p14:creationId xmlns:p14="http://schemas.microsoft.com/office/powerpoint/2010/main" val="79686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" y="0"/>
          <a:ext cx="12192000" cy="685800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467338452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468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Question: What assessment will I need to complete in Biology?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Answer: Like all senior sciences you will complete 4 assessment items in year 11 and 4 in year 12. You will complete a Data Test, Student Experiment, Research Task and an Exam that assesses a full year’s work. In year 12 the Exam is externally set and contributes 50% of your overall result.</a:t>
            </a:r>
          </a:p>
        </p:txBody>
      </p:sp>
    </p:spTree>
    <p:extLst>
      <p:ext uri="{BB962C8B-B14F-4D97-AF65-F5344CB8AC3E}">
        <p14:creationId xmlns:p14="http://schemas.microsoft.com/office/powerpoint/2010/main" val="333717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37175"/>
              </p:ext>
            </p:extLst>
          </p:nvPr>
        </p:nvGraphicFramePr>
        <p:xfrm>
          <a:off x="9236" y="9236"/>
          <a:ext cx="12182764" cy="6848764"/>
        </p:xfrm>
        <a:graphic>
          <a:graphicData uri="http://schemas.openxmlformats.org/drawingml/2006/table">
            <a:tbl>
              <a:tblPr/>
              <a:tblGrid>
                <a:gridCol w="12182764">
                  <a:extLst>
                    <a:ext uri="{9D8B030D-6E8A-4147-A177-3AD203B41FA5}">
                      <a16:colId xmlns:a16="http://schemas.microsoft.com/office/drawing/2014/main" val="926282540"/>
                    </a:ext>
                  </a:extLst>
                </a:gridCol>
              </a:tblGrid>
              <a:tr h="684876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05177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Cells and Multicellular organisms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6" y="2046577"/>
            <a:ext cx="6845221" cy="3710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18" y="1852495"/>
            <a:ext cx="4744082" cy="40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1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502302"/>
              </p:ext>
            </p:extLst>
          </p:nvPr>
        </p:nvGraphicFramePr>
        <p:xfrm>
          <a:off x="9236" y="9236"/>
          <a:ext cx="12182764" cy="6848764"/>
        </p:xfrm>
        <a:graphic>
          <a:graphicData uri="http://schemas.openxmlformats.org/drawingml/2006/table">
            <a:tbl>
              <a:tblPr/>
              <a:tblGrid>
                <a:gridCol w="12182764">
                  <a:extLst>
                    <a:ext uri="{9D8B030D-6E8A-4147-A177-3AD203B41FA5}">
                      <a16:colId xmlns:a16="http://schemas.microsoft.com/office/drawing/2014/main" val="926282540"/>
                    </a:ext>
                  </a:extLst>
                </a:gridCol>
              </a:tblGrid>
              <a:tr h="6848764">
                <a:tc>
                  <a:txBody>
                    <a:bodyPr/>
                    <a:lstStyle/>
                    <a:p>
                      <a:endParaRPr lang="en-AU" sz="44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05177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86" y="365125"/>
            <a:ext cx="12276666" cy="1325563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Maintaining the internal environment of organisms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1" y="1371198"/>
            <a:ext cx="7420901" cy="4721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57" y="1289957"/>
            <a:ext cx="3228686" cy="51217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3791" y="6136555"/>
            <a:ext cx="742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i="1" dirty="0"/>
              <a:t>Two T lymphocyte cells (orange) attack a cancer cell (blue),  (credit: Science Source)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64579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665565"/>
              </p:ext>
            </p:extLst>
          </p:nvPr>
        </p:nvGraphicFramePr>
        <p:xfrm>
          <a:off x="9236" y="9236"/>
          <a:ext cx="12182764" cy="6848764"/>
        </p:xfrm>
        <a:graphic>
          <a:graphicData uri="http://schemas.openxmlformats.org/drawingml/2006/table">
            <a:tbl>
              <a:tblPr/>
              <a:tblGrid>
                <a:gridCol w="12182764">
                  <a:extLst>
                    <a:ext uri="{9D8B030D-6E8A-4147-A177-3AD203B41FA5}">
                      <a16:colId xmlns:a16="http://schemas.microsoft.com/office/drawing/2014/main" val="926282540"/>
                    </a:ext>
                  </a:extLst>
                </a:gridCol>
              </a:tblGrid>
              <a:tr h="684876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05177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402" y="-146054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Biodiversity and the interconnectedness of life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74" y="3776911"/>
            <a:ext cx="4126134" cy="2888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2" y="1091706"/>
            <a:ext cx="6998026" cy="5248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54" y="1091706"/>
            <a:ext cx="3987854" cy="24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5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091013"/>
              </p:ext>
            </p:extLst>
          </p:nvPr>
        </p:nvGraphicFramePr>
        <p:xfrm>
          <a:off x="9236" y="9236"/>
          <a:ext cx="12182764" cy="6848764"/>
        </p:xfrm>
        <a:graphic>
          <a:graphicData uri="http://schemas.openxmlformats.org/drawingml/2006/table">
            <a:tbl>
              <a:tblPr/>
              <a:tblGrid>
                <a:gridCol w="12182764">
                  <a:extLst>
                    <a:ext uri="{9D8B030D-6E8A-4147-A177-3AD203B41FA5}">
                      <a16:colId xmlns:a16="http://schemas.microsoft.com/office/drawing/2014/main" val="926282540"/>
                    </a:ext>
                  </a:extLst>
                </a:gridCol>
              </a:tblGrid>
              <a:tr h="684876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L>
                    <a:lnR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R>
                    <a:lnT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T>
                    <a:lnB w="76200" cmpd="sng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05177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65" y="1594087"/>
            <a:ext cx="2025032" cy="2862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417" y="387611"/>
            <a:ext cx="10515600" cy="560292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Heredity and the continuity of life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6" y="1134737"/>
            <a:ext cx="4010140" cy="5538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97" y="1381686"/>
            <a:ext cx="5456076" cy="395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0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034A3C5C660E4A8DF41F7D30E73311" ma:contentTypeVersion="14" ma:contentTypeDescription="Create a new document." ma:contentTypeScope="" ma:versionID="a095f21ab172073429ddab215485037f">
  <xsd:schema xmlns:xsd="http://www.w3.org/2001/XMLSchema" xmlns:xs="http://www.w3.org/2001/XMLSchema" xmlns:p="http://schemas.microsoft.com/office/2006/metadata/properties" xmlns:ns1="http://schemas.microsoft.com/sharepoint/v3" xmlns:ns2="0125e636-1941-4b92-94bc-f3a480af2b5e" targetNamespace="http://schemas.microsoft.com/office/2006/metadata/properties" ma:root="true" ma:fieldsID="6ede00ed0cf49f82e73acc7c7f8cbec1" ns1:_="" ns2:_="">
    <xsd:import namespace="http://schemas.microsoft.com/sharepoint/v3"/>
    <xsd:import namespace="0125e636-1941-4b92-94bc-f3a480af2b5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5e636-1941-4b92-94bc-f3a480af2b5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Author xmlns="0125e636-1941-4b92-94bc-f3a480af2b5e">
      <UserInfo>
        <DisplayName>EDBROOKE, Nicole</DisplayName>
        <AccountId>24</AccountId>
        <AccountType/>
      </UserInfo>
    </PPContentAuthor>
    <PPContentApprover xmlns="0125e636-1941-4b92-94bc-f3a480af2b5e">
      <UserInfo>
        <DisplayName/>
        <AccountId xsi:nil="true"/>
        <AccountType/>
      </UserInfo>
    </PPContentApprover>
    <PPModeratedDate xmlns="0125e636-1941-4b92-94bc-f3a480af2b5e">2022-06-22T03:36:22+00:00</PPModeratedDate>
    <PPLastReviewedDate xmlns="0125e636-1941-4b92-94bc-f3a480af2b5e">2022-06-22T03:36:22+00:00</PPLastReviewedDate>
    <PPLastReviewedBy xmlns="0125e636-1941-4b92-94bc-f3a480af2b5e">
      <UserInfo>
        <DisplayName>EDBROOKE, Nicole</DisplayName>
        <AccountId>24</AccountId>
        <AccountType/>
      </UserInfo>
    </PPLastReviewedBy>
    <PPPublishedNotificationAddresses xmlns="0125e636-1941-4b92-94bc-f3a480af2b5e" xsi:nil="true"/>
    <PPReferenceNumber xmlns="0125e636-1941-4b92-94bc-f3a480af2b5e" xsi:nil="true"/>
    <PPReviewDate xmlns="0125e636-1941-4b92-94bc-f3a480af2b5e" xsi:nil="true"/>
    <PublishingExpirationDate xmlns="http://schemas.microsoft.com/sharepoint/v3" xsi:nil="true"/>
    <PublishingStartDate xmlns="http://schemas.microsoft.com/sharepoint/v3" xsi:nil="true"/>
    <PPSubmittedDate xmlns="0125e636-1941-4b92-94bc-f3a480af2b5e">2022-06-22T03:36:14+00:00</PPSubmittedDate>
    <PPSubmittedBy xmlns="0125e636-1941-4b92-94bc-f3a480af2b5e">
      <UserInfo>
        <DisplayName>EDBROOKE, Nicole</DisplayName>
        <AccountId>24</AccountId>
        <AccountType/>
      </UserInfo>
    </PPSubmittedBy>
    <PPContentOwner xmlns="0125e636-1941-4b92-94bc-f3a480af2b5e">
      <UserInfo>
        <DisplayName/>
        <AccountId xsi:nil="true"/>
        <AccountType/>
      </UserInfo>
    </PPContentOwner>
    <PPModeratedBy xmlns="0125e636-1941-4b92-94bc-f3a480af2b5e">
      <UserInfo>
        <DisplayName>EDBROOKE, Nicole</DisplayName>
        <AccountId>24</AccountId>
        <AccountType/>
      </UserInfo>
    </PPModeratedBy>
  </documentManagement>
</p:properties>
</file>

<file path=customXml/itemProps1.xml><?xml version="1.0" encoding="utf-8"?>
<ds:datastoreItem xmlns:ds="http://schemas.openxmlformats.org/officeDocument/2006/customXml" ds:itemID="{44186167-AF55-4BF4-A5D8-81788C8BFB5A}"/>
</file>

<file path=customXml/itemProps2.xml><?xml version="1.0" encoding="utf-8"?>
<ds:datastoreItem xmlns:ds="http://schemas.openxmlformats.org/officeDocument/2006/customXml" ds:itemID="{E7839226-3BB6-439F-A207-B16CF4A98F2E}"/>
</file>

<file path=customXml/itemProps3.xml><?xml version="1.0" encoding="utf-8"?>
<ds:datastoreItem xmlns:ds="http://schemas.openxmlformats.org/officeDocument/2006/customXml" ds:itemID="{DC13620E-1D6E-40F1-8A0D-4870DE529DE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352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Biology</vt:lpstr>
      <vt:lpstr>General Subjects</vt:lpstr>
      <vt:lpstr>Frequently Asked Questions</vt:lpstr>
      <vt:lpstr>Frequently Asked Questions</vt:lpstr>
      <vt:lpstr>Frequently Asked Questions</vt:lpstr>
      <vt:lpstr>Cells and Multicellular organisms</vt:lpstr>
      <vt:lpstr>Maintaining the internal environment of organisms</vt:lpstr>
      <vt:lpstr>Biodiversity and the interconnectedness of life</vt:lpstr>
      <vt:lpstr>Heredity and the continuity of life</vt:lpstr>
      <vt:lpstr>Contact Details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dc:creator>MALLETT, Stacey (small17)</dc:creator>
  <cp:lastModifiedBy>BUNDY, Simon (sbund2)</cp:lastModifiedBy>
  <cp:revision>33</cp:revision>
  <cp:lastPrinted>2020-05-20T04:01:55Z</cp:lastPrinted>
  <dcterms:created xsi:type="dcterms:W3CDTF">2020-05-20T02:47:40Z</dcterms:created>
  <dcterms:modified xsi:type="dcterms:W3CDTF">2022-06-15T00:46:09Z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0x01010011034A3C5C660E4A8DF41F7D30E73311</vt:lpwstr>
  </property>
</Properties>
</file>