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8" r:id="rId3"/>
    <p:sldId id="275" r:id="rId4"/>
    <p:sldId id="266" r:id="rId5"/>
    <p:sldId id="265" r:id="rId6"/>
    <p:sldId id="274" r:id="rId7"/>
    <p:sldId id="267" r:id="rId8"/>
    <p:sldId id="276" r:id="rId9"/>
    <p:sldId id="268" r:id="rId10"/>
    <p:sldId id="269" r:id="rId11"/>
    <p:sldId id="270" r:id="rId12"/>
    <p:sldId id="271" r:id="rId13"/>
    <p:sldId id="272" r:id="rId14"/>
    <p:sldId id="273"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D3DBEB-96BE-40E1-9B82-03461E22EC57}" type="datetimeFigureOut">
              <a:rPr lang="en-AU" smtClean="0"/>
              <a:t>19/06/2022</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1EB027-79D0-422C-8526-487251FDE892}" type="slidenum">
              <a:rPr lang="en-AU" smtClean="0"/>
              <a:t>‹#›</a:t>
            </a:fld>
            <a:endParaRPr lang="en-AU"/>
          </a:p>
        </p:txBody>
      </p:sp>
    </p:spTree>
    <p:extLst>
      <p:ext uri="{BB962C8B-B14F-4D97-AF65-F5344CB8AC3E}">
        <p14:creationId xmlns:p14="http://schemas.microsoft.com/office/powerpoint/2010/main" val="1998929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19/06/2022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10976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19/06/2022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83684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19/06/2022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65216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19/06/2022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915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B8490F-BBBD-4EBA-8948-8414DC357986}" type="datetimeFigureOut">
              <a:rPr lang="en-AU" smtClean="0"/>
              <a:t>19/06/2022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215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B8490F-BBBD-4EBA-8948-8414DC357986}" type="datetimeFigureOut">
              <a:rPr lang="en-AU" smtClean="0"/>
              <a:t>19/06/2022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52857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B8490F-BBBD-4EBA-8948-8414DC357986}" type="datetimeFigureOut">
              <a:rPr lang="en-AU" smtClean="0"/>
              <a:t>19/06/2022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028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B8490F-BBBD-4EBA-8948-8414DC357986}" type="datetimeFigureOut">
              <a:rPr lang="en-AU" smtClean="0"/>
              <a:t>19/06/2022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73378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8490F-BBBD-4EBA-8948-8414DC357986}" type="datetimeFigureOut">
              <a:rPr lang="en-AU" smtClean="0"/>
              <a:t>19/06/2022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382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19/06/2022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41487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19/06/2022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97521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8490F-BBBD-4EBA-8948-8414DC357986}" type="datetimeFigureOut">
              <a:rPr lang="en-AU" smtClean="0"/>
              <a:t>19/06/2022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C0A4-0132-43BA-870B-CB718BA8187B}" type="slidenum">
              <a:rPr lang="en-AU" smtClean="0"/>
              <a:t>‹#›</a:t>
            </a:fld>
            <a:endParaRPr lang="en-AU"/>
          </a:p>
        </p:txBody>
      </p:sp>
    </p:spTree>
    <p:extLst>
      <p:ext uri="{BB962C8B-B14F-4D97-AF65-F5344CB8AC3E}">
        <p14:creationId xmlns:p14="http://schemas.microsoft.com/office/powerpoint/2010/main" val="1592837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glind6@eq.edu.au" TargetMode="External"/><Relationship Id="rId2" Type="http://schemas.openxmlformats.org/officeDocument/2006/relationships/hyperlink" Target="mailto:elind25@eq.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3403952"/>
              </p:ext>
            </p:extLst>
          </p:nvPr>
        </p:nvGraphicFramePr>
        <p:xfrm>
          <a:off x="17778" y="4070"/>
          <a:ext cx="12174222" cy="6853929"/>
        </p:xfrm>
        <a:graphic>
          <a:graphicData uri="http://schemas.openxmlformats.org/drawingml/2006/table">
            <a:tbl>
              <a:tblPr/>
              <a:tblGrid>
                <a:gridCol w="12174222">
                  <a:extLst>
                    <a:ext uri="{9D8B030D-6E8A-4147-A177-3AD203B41FA5}">
                      <a16:colId xmlns:a16="http://schemas.microsoft.com/office/drawing/2014/main" val="885475754"/>
                    </a:ext>
                  </a:extLst>
                </a:gridCol>
              </a:tblGrid>
              <a:tr h="6853929">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872906115"/>
                  </a:ext>
                </a:extLst>
              </a:tr>
            </a:tbl>
          </a:graphicData>
        </a:graphic>
      </p:graphicFrame>
      <p:sp>
        <p:nvSpPr>
          <p:cNvPr id="2" name="Title 1"/>
          <p:cNvSpPr>
            <a:spLocks noGrp="1"/>
          </p:cNvSpPr>
          <p:nvPr>
            <p:ph type="ctrTitle"/>
          </p:nvPr>
        </p:nvSpPr>
        <p:spPr>
          <a:xfrm>
            <a:off x="1524000" y="2526073"/>
            <a:ext cx="9144000" cy="1247054"/>
          </a:xfrm>
        </p:spPr>
        <p:txBody>
          <a:bodyPr>
            <a:normAutofit fontScale="90000"/>
          </a:bodyPr>
          <a:lstStyle/>
          <a:p>
            <a:r>
              <a:rPr lang="en-AU" sz="8000" dirty="0">
                <a:solidFill>
                  <a:schemeClr val="accent6">
                    <a:lumMod val="75000"/>
                  </a:schemeClr>
                </a:solidFill>
                <a:latin typeface="Arial" panose="020B0604020202020204" pitchFamily="34" charset="0"/>
                <a:cs typeface="Arial" panose="020B0604020202020204" pitchFamily="34" charset="0"/>
              </a:rPr>
              <a:t>Mathematical Methods</a:t>
            </a:r>
          </a:p>
        </p:txBody>
      </p:sp>
      <p:sp>
        <p:nvSpPr>
          <p:cNvPr id="3" name="Subtitle 2"/>
          <p:cNvSpPr>
            <a:spLocks noGrp="1"/>
          </p:cNvSpPr>
          <p:nvPr>
            <p:ph type="subTitle" idx="1"/>
          </p:nvPr>
        </p:nvSpPr>
        <p:spPr>
          <a:xfrm>
            <a:off x="1524000" y="4590328"/>
            <a:ext cx="9144000" cy="655926"/>
          </a:xfrm>
        </p:spPr>
        <p:txBody>
          <a:bodyPr>
            <a:normAutofit fontScale="62500" lnSpcReduction="20000"/>
          </a:bodyPr>
          <a:lstStyle/>
          <a:p>
            <a:r>
              <a:rPr lang="en-AU" sz="3000" b="1" dirty="0">
                <a:solidFill>
                  <a:schemeClr val="accent6">
                    <a:lumMod val="75000"/>
                  </a:schemeClr>
                </a:solidFill>
                <a:latin typeface="Arial" panose="020B0604020202020204" pitchFamily="34" charset="0"/>
                <a:cs typeface="Arial" panose="020B0604020202020204" pitchFamily="34" charset="0"/>
              </a:rPr>
              <a:t>QCAA – General Subject</a:t>
            </a:r>
          </a:p>
          <a:p>
            <a:r>
              <a:rPr lang="en-AU" sz="3000" b="1" dirty="0">
                <a:solidFill>
                  <a:schemeClr val="accent6">
                    <a:lumMod val="75000"/>
                  </a:schemeClr>
                </a:solidFill>
                <a:latin typeface="Arial" panose="020B0604020202020204" pitchFamily="34" charset="0"/>
                <a:cs typeface="Arial" panose="020B0604020202020204" pitchFamily="34" charset="0"/>
              </a:rPr>
              <a:t>Contributes to an Australian Tertiary Admission Rank</a:t>
            </a:r>
          </a:p>
        </p:txBody>
      </p:sp>
      <p:pic>
        <p:nvPicPr>
          <p:cNvPr id="4" name="Picture 3" descr="Colour Bad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1560" y="1015452"/>
            <a:ext cx="1921857" cy="2134148"/>
          </a:xfrm>
          <a:prstGeom prst="rect">
            <a:avLst/>
          </a:prstGeom>
          <a:noFill/>
          <a:ln>
            <a:noFill/>
          </a:ln>
        </p:spPr>
      </p:pic>
    </p:spTree>
    <p:extLst>
      <p:ext uri="{BB962C8B-B14F-4D97-AF65-F5344CB8AC3E}">
        <p14:creationId xmlns:p14="http://schemas.microsoft.com/office/powerpoint/2010/main" val="2009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Student Work Samples</a:t>
            </a:r>
          </a:p>
        </p:txBody>
      </p:sp>
      <p:pic>
        <p:nvPicPr>
          <p:cNvPr id="6" name="Content Placeholder 5"/>
          <p:cNvPicPr>
            <a:picLocks noGrp="1" noChangeAspect="1"/>
          </p:cNvPicPr>
          <p:nvPr>
            <p:ph sz="half" idx="1"/>
          </p:nvPr>
        </p:nvPicPr>
        <p:blipFill>
          <a:blip r:embed="rId2"/>
          <a:stretch>
            <a:fillRect/>
          </a:stretch>
        </p:blipFill>
        <p:spPr>
          <a:xfrm>
            <a:off x="1415248" y="1471183"/>
            <a:ext cx="8252534" cy="5061725"/>
          </a:xfrm>
          <a:prstGeom prst="rect">
            <a:avLst/>
          </a:prstGeom>
        </p:spPr>
      </p:pic>
    </p:spTree>
    <p:extLst>
      <p:ext uri="{BB962C8B-B14F-4D97-AF65-F5344CB8AC3E}">
        <p14:creationId xmlns:p14="http://schemas.microsoft.com/office/powerpoint/2010/main" val="364579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Student Work Samples</a:t>
            </a:r>
          </a:p>
        </p:txBody>
      </p:sp>
      <p:pic>
        <p:nvPicPr>
          <p:cNvPr id="6" name="Content Placeholder 5"/>
          <p:cNvPicPr>
            <a:picLocks noGrp="1" noChangeAspect="1"/>
          </p:cNvPicPr>
          <p:nvPr>
            <p:ph sz="half" idx="1"/>
          </p:nvPr>
        </p:nvPicPr>
        <p:blipFill>
          <a:blip r:embed="rId2"/>
          <a:stretch>
            <a:fillRect/>
          </a:stretch>
        </p:blipFill>
        <p:spPr>
          <a:xfrm>
            <a:off x="1939030" y="1590839"/>
            <a:ext cx="7267113" cy="4619712"/>
          </a:xfrm>
          <a:prstGeom prst="rect">
            <a:avLst/>
          </a:prstGeom>
        </p:spPr>
      </p:pic>
    </p:spTree>
    <p:extLst>
      <p:ext uri="{BB962C8B-B14F-4D97-AF65-F5344CB8AC3E}">
        <p14:creationId xmlns:p14="http://schemas.microsoft.com/office/powerpoint/2010/main" val="3091954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Student Work Samples</a:t>
            </a:r>
          </a:p>
        </p:txBody>
      </p:sp>
      <p:pic>
        <p:nvPicPr>
          <p:cNvPr id="6" name="Content Placeholder 5"/>
          <p:cNvPicPr>
            <a:picLocks noGrp="1" noChangeAspect="1"/>
          </p:cNvPicPr>
          <p:nvPr>
            <p:ph sz="half" idx="1"/>
          </p:nvPr>
        </p:nvPicPr>
        <p:blipFill>
          <a:blip r:embed="rId2"/>
          <a:stretch>
            <a:fillRect/>
          </a:stretch>
        </p:blipFill>
        <p:spPr>
          <a:xfrm>
            <a:off x="189200" y="2012227"/>
            <a:ext cx="5181600" cy="3978131"/>
          </a:xfrm>
          <a:prstGeom prst="rect">
            <a:avLst/>
          </a:prstGeom>
        </p:spPr>
      </p:pic>
      <p:pic>
        <p:nvPicPr>
          <p:cNvPr id="7" name="Content Placeholder 6"/>
          <p:cNvPicPr>
            <a:picLocks noGrp="1" noChangeAspect="1"/>
          </p:cNvPicPr>
          <p:nvPr>
            <p:ph sz="half" idx="2"/>
          </p:nvPr>
        </p:nvPicPr>
        <p:blipFill>
          <a:blip r:embed="rId3"/>
          <a:stretch>
            <a:fillRect/>
          </a:stretch>
        </p:blipFill>
        <p:spPr>
          <a:xfrm>
            <a:off x="6728080" y="1825624"/>
            <a:ext cx="5060726" cy="4351338"/>
          </a:xfrm>
          <a:prstGeom prst="rect">
            <a:avLst/>
          </a:prstGeom>
        </p:spPr>
      </p:pic>
    </p:spTree>
    <p:extLst>
      <p:ext uri="{BB962C8B-B14F-4D97-AF65-F5344CB8AC3E}">
        <p14:creationId xmlns:p14="http://schemas.microsoft.com/office/powerpoint/2010/main" val="407990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Student Work Samples</a:t>
            </a:r>
          </a:p>
        </p:txBody>
      </p:sp>
      <p:pic>
        <p:nvPicPr>
          <p:cNvPr id="6" name="Content Placeholder 5"/>
          <p:cNvPicPr>
            <a:picLocks noGrp="1" noChangeAspect="1"/>
          </p:cNvPicPr>
          <p:nvPr>
            <p:ph sz="half" idx="1"/>
          </p:nvPr>
        </p:nvPicPr>
        <p:blipFill>
          <a:blip r:embed="rId2"/>
          <a:stretch>
            <a:fillRect/>
          </a:stretch>
        </p:blipFill>
        <p:spPr>
          <a:xfrm>
            <a:off x="2507202" y="1690688"/>
            <a:ext cx="6627920" cy="4463269"/>
          </a:xfrm>
          <a:prstGeom prst="rect">
            <a:avLst/>
          </a:prstGeom>
        </p:spPr>
      </p:pic>
    </p:spTree>
    <p:extLst>
      <p:ext uri="{BB962C8B-B14F-4D97-AF65-F5344CB8AC3E}">
        <p14:creationId xmlns:p14="http://schemas.microsoft.com/office/powerpoint/2010/main" val="3160958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0605994"/>
              </p:ext>
            </p:extLst>
          </p:nvPr>
        </p:nvGraphicFramePr>
        <p:xfrm>
          <a:off x="9236" y="0"/>
          <a:ext cx="12182764" cy="6858000"/>
        </p:xfrm>
        <a:graphic>
          <a:graphicData uri="http://schemas.openxmlformats.org/drawingml/2006/table">
            <a:tbl>
              <a:tblPr/>
              <a:tblGrid>
                <a:gridCol w="12182764">
                  <a:extLst>
                    <a:ext uri="{9D8B030D-6E8A-4147-A177-3AD203B41FA5}">
                      <a16:colId xmlns:a16="http://schemas.microsoft.com/office/drawing/2014/main" val="1271170774"/>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6138002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Contact Details</a:t>
            </a:r>
          </a:p>
        </p:txBody>
      </p:sp>
      <p:sp>
        <p:nvSpPr>
          <p:cNvPr id="3" name="Content Placeholder 2"/>
          <p:cNvSpPr>
            <a:spLocks noGrp="1"/>
          </p:cNvSpPr>
          <p:nvPr>
            <p:ph idx="1"/>
          </p:nvPr>
        </p:nvSpPr>
        <p:spPr/>
        <p:txBody>
          <a:bodyPr/>
          <a:lstStyle/>
          <a:p>
            <a:pPr marL="0" indent="0">
              <a:buNone/>
            </a:pPr>
            <a:r>
              <a:rPr lang="en-AU" dirty="0"/>
              <a:t>If you require any further details about this course please feel free to contact: </a:t>
            </a:r>
          </a:p>
          <a:p>
            <a:pPr marL="0" indent="0">
              <a:buNone/>
            </a:pPr>
            <a:endParaRPr lang="en-AU" dirty="0"/>
          </a:p>
          <a:p>
            <a:pPr marL="0" indent="0">
              <a:buNone/>
            </a:pPr>
            <a:r>
              <a:rPr lang="en-AU" dirty="0"/>
              <a:t>Subject Teacher:		E-Jay Lindsay-Park</a:t>
            </a:r>
          </a:p>
          <a:p>
            <a:pPr marL="0" indent="0">
              <a:buNone/>
            </a:pPr>
            <a:r>
              <a:rPr lang="en-AU" dirty="0"/>
              <a:t>				</a:t>
            </a:r>
            <a:r>
              <a:rPr lang="en-AU" dirty="0">
                <a:hlinkClick r:id="rId2"/>
              </a:rPr>
              <a:t>elind25@eq.edu.au</a:t>
            </a:r>
            <a:r>
              <a:rPr lang="en-AU" dirty="0"/>
              <a:t> </a:t>
            </a:r>
          </a:p>
          <a:p>
            <a:pPr marL="0" indent="0">
              <a:buNone/>
            </a:pPr>
            <a:r>
              <a:rPr lang="en-AU" dirty="0"/>
              <a:t>Head of Department: 	Gavin Lind</a:t>
            </a:r>
          </a:p>
          <a:p>
            <a:pPr marL="0" indent="0">
              <a:buNone/>
            </a:pPr>
            <a:r>
              <a:rPr lang="en-AU" dirty="0"/>
              <a:t>				</a:t>
            </a:r>
            <a:r>
              <a:rPr lang="en-AU" dirty="0">
                <a:hlinkClick r:id="rId3"/>
              </a:rPr>
              <a:t>glind6@eq.edu.au</a:t>
            </a:r>
            <a:r>
              <a:rPr lang="en-AU" dirty="0"/>
              <a:t> </a:t>
            </a:r>
          </a:p>
        </p:txBody>
      </p:sp>
    </p:spTree>
    <p:extLst>
      <p:ext uri="{BB962C8B-B14F-4D97-AF65-F5344CB8AC3E}">
        <p14:creationId xmlns:p14="http://schemas.microsoft.com/office/powerpoint/2010/main" val="138851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General Subjects</a:t>
            </a:r>
          </a:p>
        </p:txBody>
      </p:sp>
      <p:sp>
        <p:nvSpPr>
          <p:cNvPr id="3" name="Content Placeholder 2"/>
          <p:cNvSpPr>
            <a:spLocks noGrp="1"/>
          </p:cNvSpPr>
          <p:nvPr>
            <p:ph idx="1"/>
          </p:nvPr>
        </p:nvSpPr>
        <p:spPr/>
        <p:txBody>
          <a:bodyPr>
            <a:normAutofit lnSpcReduction="10000"/>
          </a:bodyPr>
          <a:lstStyle/>
          <a:p>
            <a:r>
              <a:rPr lang="en-AU" dirty="0"/>
              <a:t>General Subjects are suited to students who are interested in pathways beyond senior secondary schooling that lead to tertiary studies. </a:t>
            </a:r>
          </a:p>
          <a:p>
            <a:r>
              <a:rPr lang="en-AU" dirty="0"/>
              <a:t>Results in General subjects contribute to the awarded of a QCE and can contribute to an ATAR. </a:t>
            </a:r>
          </a:p>
          <a:p>
            <a:r>
              <a:rPr lang="en-AU" dirty="0"/>
              <a:t>Students will need high level underpinning skills in literacy, numeracy and 21</a:t>
            </a:r>
            <a:r>
              <a:rPr lang="en-AU" baseline="30000" dirty="0"/>
              <a:t>st</a:t>
            </a:r>
            <a:r>
              <a:rPr lang="en-AU" dirty="0"/>
              <a:t> century skills to be successful in these subjects. </a:t>
            </a:r>
          </a:p>
          <a:p>
            <a:r>
              <a:rPr lang="en-AU" dirty="0"/>
              <a:t>Students must have undertaken </a:t>
            </a:r>
            <a:r>
              <a:rPr lang="en-AU" dirty="0">
                <a:solidFill>
                  <a:srgbClr val="FF0000"/>
                </a:solidFill>
              </a:rPr>
              <a:t>Advanced Maths Science, achieved a grade of a B</a:t>
            </a:r>
            <a:r>
              <a:rPr lang="en-AU" dirty="0"/>
              <a:t> to enter this subject. </a:t>
            </a:r>
          </a:p>
          <a:p>
            <a:r>
              <a:rPr lang="en-AU" dirty="0">
                <a:solidFill>
                  <a:srgbClr val="FF0000"/>
                </a:solidFill>
              </a:rPr>
              <a:t>Students should achieve a grade of A in Year 10 Mathematics.</a:t>
            </a:r>
          </a:p>
          <a:p>
            <a:pPr marL="0" indent="0">
              <a:buNone/>
            </a:pPr>
            <a:endParaRPr lang="en-AU" dirty="0"/>
          </a:p>
        </p:txBody>
      </p:sp>
    </p:spTree>
    <p:extLst>
      <p:ext uri="{BB962C8B-B14F-4D97-AF65-F5344CB8AC3E}">
        <p14:creationId xmlns:p14="http://schemas.microsoft.com/office/powerpoint/2010/main" val="18568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normAutofit fontScale="92500" lnSpcReduction="10000"/>
          </a:bodyPr>
          <a:lstStyle/>
          <a:p>
            <a:pPr marL="0" indent="0">
              <a:buNone/>
            </a:pPr>
            <a:r>
              <a:rPr lang="en-AU" u="sng" dirty="0"/>
              <a:t>Question:</a:t>
            </a:r>
          </a:p>
          <a:p>
            <a:r>
              <a:rPr lang="en-AU" dirty="0"/>
              <a:t>Why are there pre-requisites to enter this subject?</a:t>
            </a:r>
          </a:p>
          <a:p>
            <a:pPr marL="0" indent="0">
              <a:buNone/>
            </a:pPr>
            <a:r>
              <a:rPr lang="en-AU" u="sng" dirty="0"/>
              <a:t>Answer:</a:t>
            </a:r>
          </a:p>
          <a:p>
            <a:r>
              <a:rPr lang="en-AU" dirty="0"/>
              <a:t>Advanced Maths and Science (AMS) is a pre-requisite for Mathematical Methods as students need the additional concepts taught in AMS to be successful in their study of Mathematical Methods.</a:t>
            </a:r>
          </a:p>
          <a:p>
            <a:r>
              <a:rPr lang="en-AU" dirty="0"/>
              <a:t>Mathematical Methods is a high level Mathematics Subject that requires a deep understanding of the mathematical concepts taught from Prep to 10 with a focus on algebra, linear and non-linear relationships. Students are also required to have highly developed problem-solving skills to be able to succeed in this academically demanding subject.</a:t>
            </a:r>
          </a:p>
        </p:txBody>
      </p:sp>
    </p:spTree>
    <p:extLst>
      <p:ext uri="{BB962C8B-B14F-4D97-AF65-F5344CB8AC3E}">
        <p14:creationId xmlns:p14="http://schemas.microsoft.com/office/powerpoint/2010/main" val="179389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normAutofit lnSpcReduction="10000"/>
          </a:bodyPr>
          <a:lstStyle/>
          <a:p>
            <a:pPr marL="0" indent="0">
              <a:buNone/>
            </a:pPr>
            <a:r>
              <a:rPr lang="en-AU" u="sng" dirty="0"/>
              <a:t>Question:</a:t>
            </a:r>
          </a:p>
          <a:p>
            <a:r>
              <a:rPr lang="en-AU" dirty="0"/>
              <a:t>Why should I choose Mathematical Methods over General Mathematics or Essential Mathematics?</a:t>
            </a:r>
          </a:p>
          <a:p>
            <a:pPr marL="0" indent="0">
              <a:buNone/>
            </a:pPr>
            <a:r>
              <a:rPr lang="en-AU" u="sng" dirty="0"/>
              <a:t>Answer:</a:t>
            </a:r>
          </a:p>
          <a:p>
            <a:r>
              <a:rPr lang="en-AU" dirty="0"/>
              <a:t>Mathematical Methods is designed for those students who are looking at studying Aeronautics, Engineering, Medicine, Sciences or similar courses at University. It is often a prerequisite for these courses.</a:t>
            </a:r>
          </a:p>
          <a:p>
            <a:r>
              <a:rPr lang="en-AU" dirty="0"/>
              <a:t>Mathematical Methods can also be recommended for those who wish to become an electrician.</a:t>
            </a:r>
          </a:p>
        </p:txBody>
      </p:sp>
    </p:spTree>
    <p:extLst>
      <p:ext uri="{BB962C8B-B14F-4D97-AF65-F5344CB8AC3E}">
        <p14:creationId xmlns:p14="http://schemas.microsoft.com/office/powerpoint/2010/main" val="167942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a:xfrm>
            <a:off x="838200" y="1825624"/>
            <a:ext cx="10515600" cy="4779361"/>
          </a:xfrm>
        </p:spPr>
        <p:txBody>
          <a:bodyPr>
            <a:normAutofit fontScale="85000" lnSpcReduction="20000"/>
          </a:bodyPr>
          <a:lstStyle/>
          <a:p>
            <a:pPr marL="0" indent="0">
              <a:buNone/>
            </a:pPr>
            <a:r>
              <a:rPr lang="en-AU" b="1" u="sng" dirty="0"/>
              <a:t>Question:</a:t>
            </a:r>
          </a:p>
          <a:p>
            <a:r>
              <a:rPr lang="en-AU" dirty="0"/>
              <a:t>What assessment will I have to complete?</a:t>
            </a:r>
          </a:p>
          <a:p>
            <a:pPr marL="0" indent="0">
              <a:buNone/>
            </a:pPr>
            <a:r>
              <a:rPr lang="en-AU" u="sng" dirty="0"/>
              <a:t>Answer:</a:t>
            </a:r>
          </a:p>
          <a:p>
            <a:r>
              <a:rPr lang="en-AU" dirty="0"/>
              <a:t>The ATAR contribution from Mathematical Methods is from Units 3 and 4. In units 3 and 4 you will complete 4 assessment Items:</a:t>
            </a:r>
          </a:p>
          <a:p>
            <a:pPr lvl="1"/>
            <a:r>
              <a:rPr lang="en-AU" dirty="0"/>
              <a:t>IA1 – A Problem-solving and mathematical modelling task (4 weeks) based on Unit 3: 20% of your mark</a:t>
            </a:r>
          </a:p>
          <a:p>
            <a:pPr lvl="1"/>
            <a:r>
              <a:rPr lang="en-AU" dirty="0"/>
              <a:t>IA2 – A 2 hour Internal Exam made up of two parts; 1 hour Tech Free (no calculator allowed), 1 hour Tech Active (scientific and graphics calculators allowed) based on Unit 3: 15% of your mark</a:t>
            </a:r>
          </a:p>
          <a:p>
            <a:pPr lvl="1"/>
            <a:r>
              <a:rPr lang="en-AU" dirty="0"/>
              <a:t>IA3 – A 2 hour Internal Exam made up of two parts; 1 hour Tech Free (no calculator allowed), 1 hour Tech Active (scientific and graphics calculators allowed) based on Unit 4: 15% of your mark</a:t>
            </a:r>
          </a:p>
          <a:p>
            <a:pPr lvl="1"/>
            <a:r>
              <a:rPr lang="en-AU" dirty="0"/>
              <a:t>EA4 – A 3 hour External Exam made up of two parts; 1½ hour Tech Free (no calculator allowed), 1½ hour Tech Active (scientific and graphics calculators allowed) based on Unit 3 and 4: 15% of your mark</a:t>
            </a:r>
          </a:p>
          <a:p>
            <a:r>
              <a:rPr lang="en-AU" dirty="0"/>
              <a:t>Assessment for Units 1 and 2 will mirror that of Units 3 and 4</a:t>
            </a:r>
          </a:p>
          <a:p>
            <a:pPr lvl="1"/>
            <a:endParaRPr lang="en-AU" dirty="0"/>
          </a:p>
          <a:p>
            <a:pPr lvl="1"/>
            <a:endParaRPr lang="en-AU" dirty="0"/>
          </a:p>
        </p:txBody>
      </p:sp>
    </p:spTree>
    <p:extLst>
      <p:ext uri="{BB962C8B-B14F-4D97-AF65-F5344CB8AC3E}">
        <p14:creationId xmlns:p14="http://schemas.microsoft.com/office/powerpoint/2010/main" val="79686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normAutofit lnSpcReduction="10000"/>
          </a:bodyPr>
          <a:lstStyle/>
          <a:p>
            <a:pPr marL="0" indent="0">
              <a:buNone/>
            </a:pPr>
            <a:r>
              <a:rPr lang="en-AU" u="sng" dirty="0"/>
              <a:t>Question:</a:t>
            </a:r>
          </a:p>
          <a:p>
            <a:r>
              <a:rPr lang="en-AU" dirty="0"/>
              <a:t>What is a problem-solving and modelling task?</a:t>
            </a:r>
          </a:p>
          <a:p>
            <a:pPr marL="0" indent="0">
              <a:buNone/>
            </a:pPr>
            <a:r>
              <a:rPr lang="en-AU" u="sng" dirty="0"/>
              <a:t>Answer:</a:t>
            </a:r>
          </a:p>
          <a:p>
            <a:r>
              <a:rPr lang="en-AU" dirty="0"/>
              <a:t>A problem-solving and modelling task is a mathematical investigation where you:</a:t>
            </a:r>
          </a:p>
          <a:p>
            <a:pPr lvl="1"/>
            <a:r>
              <a:rPr lang="en-AU" dirty="0"/>
              <a:t>Plan what you need to do on the given topic</a:t>
            </a:r>
          </a:p>
          <a:p>
            <a:pPr lvl="1"/>
            <a:r>
              <a:rPr lang="en-AU" dirty="0"/>
              <a:t>Collect data/information</a:t>
            </a:r>
          </a:p>
          <a:p>
            <a:pPr lvl="1"/>
            <a:r>
              <a:rPr lang="en-AU" dirty="0"/>
              <a:t>Perform calculations</a:t>
            </a:r>
          </a:p>
          <a:p>
            <a:pPr lvl="1"/>
            <a:r>
              <a:rPr lang="en-AU" dirty="0"/>
              <a:t>Make a decision</a:t>
            </a:r>
          </a:p>
          <a:p>
            <a:pPr lvl="1"/>
            <a:r>
              <a:rPr lang="en-AU" dirty="0"/>
              <a:t>Write a report on your findings that makes a justified recommendation.</a:t>
            </a:r>
          </a:p>
        </p:txBody>
      </p:sp>
    </p:spTree>
    <p:extLst>
      <p:ext uri="{BB962C8B-B14F-4D97-AF65-F5344CB8AC3E}">
        <p14:creationId xmlns:p14="http://schemas.microsoft.com/office/powerpoint/2010/main" val="114444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normAutofit fontScale="92500" lnSpcReduction="20000"/>
          </a:bodyPr>
          <a:lstStyle/>
          <a:p>
            <a:pPr marL="0" indent="0">
              <a:buNone/>
            </a:pPr>
            <a:r>
              <a:rPr lang="en-AU" u="sng" dirty="0"/>
              <a:t>Question:</a:t>
            </a:r>
          </a:p>
          <a:p>
            <a:r>
              <a:rPr lang="en-AU" dirty="0"/>
              <a:t>What topics are covered in Mathematical Methods?</a:t>
            </a:r>
          </a:p>
          <a:p>
            <a:pPr marL="0" indent="0">
              <a:buNone/>
            </a:pPr>
            <a:r>
              <a:rPr lang="en-AU" b="1" dirty="0"/>
              <a:t>Answer:</a:t>
            </a:r>
          </a:p>
          <a:p>
            <a:r>
              <a:rPr lang="en-AU" dirty="0"/>
              <a:t>The major domains of mathematics in Mathematical Methods are Algebra, Functions, relations and their graphs, Calculus and Statistics. Topics are developed systematically, with increasing levels of sophistication, complexity and connection.</a:t>
            </a:r>
          </a:p>
          <a:p>
            <a:r>
              <a:rPr lang="en-AU" dirty="0"/>
              <a:t>Calculus is essential for developing an understanding of the physical world. The domain Statistics is used to describe and analyse phenomena involving uncertainty and variation. Both are the basis for developing effective models of the world and solving complex and abstract mathematical problems.</a:t>
            </a:r>
          </a:p>
        </p:txBody>
      </p:sp>
    </p:spTree>
    <p:extLst>
      <p:ext uri="{BB962C8B-B14F-4D97-AF65-F5344CB8AC3E}">
        <p14:creationId xmlns:p14="http://schemas.microsoft.com/office/powerpoint/2010/main" val="214547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lstStyle/>
          <a:p>
            <a:pPr marL="0" indent="0">
              <a:buNone/>
            </a:pPr>
            <a:r>
              <a:rPr lang="en-AU" u="sng" dirty="0"/>
              <a:t>Question: </a:t>
            </a:r>
          </a:p>
          <a:p>
            <a:pPr marL="0" indent="0">
              <a:buNone/>
            </a:pPr>
            <a:r>
              <a:rPr lang="en-AU" dirty="0"/>
              <a:t>          What resources do I have available to help me do my work?</a:t>
            </a:r>
          </a:p>
          <a:p>
            <a:pPr marL="0" indent="0">
              <a:buNone/>
            </a:pPr>
            <a:endParaRPr lang="en-AU" sz="1400" dirty="0"/>
          </a:p>
          <a:p>
            <a:pPr marL="0" indent="0">
              <a:spcBef>
                <a:spcPts val="0"/>
              </a:spcBef>
              <a:buNone/>
            </a:pPr>
            <a:r>
              <a:rPr lang="en-AU" u="sng" dirty="0"/>
              <a:t>Answer:</a:t>
            </a:r>
            <a:r>
              <a:rPr lang="en-AU" dirty="0"/>
              <a:t> </a:t>
            </a:r>
          </a:p>
          <a:p>
            <a:pPr marL="0" indent="0">
              <a:buNone/>
            </a:pPr>
            <a:r>
              <a:rPr lang="en-AU" dirty="0"/>
              <a:t>          All senior students will be required to have their own laptops </a:t>
            </a:r>
          </a:p>
          <a:p>
            <a:pPr marL="0" indent="0">
              <a:buNone/>
            </a:pPr>
            <a:r>
              <a:rPr lang="en-AU" dirty="0"/>
              <a:t>          as there is an online text book and resources. This year that has</a:t>
            </a:r>
          </a:p>
          <a:p>
            <a:pPr marL="0" indent="0">
              <a:buNone/>
            </a:pPr>
            <a:r>
              <a:rPr lang="en-AU" dirty="0"/>
              <a:t>          been through Cambridge Go. Cambridge also offer other </a:t>
            </a:r>
          </a:p>
          <a:p>
            <a:pPr marL="0" indent="0">
              <a:buNone/>
            </a:pPr>
            <a:r>
              <a:rPr lang="en-AU" dirty="0"/>
              <a:t>          resources such as answer guides and practice exam questions as </a:t>
            </a:r>
          </a:p>
          <a:p>
            <a:pPr marL="0" indent="0">
              <a:buNone/>
            </a:pPr>
            <a:r>
              <a:rPr lang="en-AU" dirty="0"/>
              <a:t>          well as an online question and answer area.</a:t>
            </a:r>
          </a:p>
        </p:txBody>
      </p:sp>
    </p:spTree>
    <p:extLst>
      <p:ext uri="{BB962C8B-B14F-4D97-AF65-F5344CB8AC3E}">
        <p14:creationId xmlns:p14="http://schemas.microsoft.com/office/powerpoint/2010/main" val="89231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Student Work Samples</a:t>
            </a:r>
          </a:p>
        </p:txBody>
      </p:sp>
      <p:pic>
        <p:nvPicPr>
          <p:cNvPr id="10" name="Content Placeholder 9"/>
          <p:cNvPicPr>
            <a:picLocks noGrp="1" noChangeAspect="1"/>
          </p:cNvPicPr>
          <p:nvPr>
            <p:ph sz="half" idx="2"/>
          </p:nvPr>
        </p:nvPicPr>
        <p:blipFill>
          <a:blip r:embed="rId2"/>
          <a:stretch>
            <a:fillRect/>
          </a:stretch>
        </p:blipFill>
        <p:spPr>
          <a:xfrm>
            <a:off x="6361757" y="1690688"/>
            <a:ext cx="4353591" cy="5045101"/>
          </a:xfrm>
          <a:prstGeom prst="rect">
            <a:avLst/>
          </a:prstGeom>
        </p:spPr>
      </p:pic>
      <p:pic>
        <p:nvPicPr>
          <p:cNvPr id="9" name="Content Placeholder 8"/>
          <p:cNvPicPr>
            <a:picLocks noGrp="1" noChangeAspect="1"/>
          </p:cNvPicPr>
          <p:nvPr>
            <p:ph sz="half" idx="1"/>
          </p:nvPr>
        </p:nvPicPr>
        <p:blipFill>
          <a:blip r:embed="rId3"/>
          <a:stretch>
            <a:fillRect/>
          </a:stretch>
        </p:blipFill>
        <p:spPr>
          <a:xfrm>
            <a:off x="587112" y="1690688"/>
            <a:ext cx="4402138" cy="4750170"/>
          </a:xfrm>
          <a:prstGeom prst="rect">
            <a:avLst/>
          </a:prstGeom>
        </p:spPr>
      </p:pic>
    </p:spTree>
    <p:extLst>
      <p:ext uri="{BB962C8B-B14F-4D97-AF65-F5344CB8AC3E}">
        <p14:creationId xmlns:p14="http://schemas.microsoft.com/office/powerpoint/2010/main" val="27949117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034A3C5C660E4A8DF41F7D30E73311" ma:contentTypeVersion="14" ma:contentTypeDescription="Create a new document." ma:contentTypeScope="" ma:versionID="a095f21ab172073429ddab215485037f">
  <xsd:schema xmlns:xsd="http://www.w3.org/2001/XMLSchema" xmlns:xs="http://www.w3.org/2001/XMLSchema" xmlns:p="http://schemas.microsoft.com/office/2006/metadata/properties" xmlns:ns1="http://schemas.microsoft.com/sharepoint/v3" xmlns:ns2="0125e636-1941-4b92-94bc-f3a480af2b5e" targetNamespace="http://schemas.microsoft.com/office/2006/metadata/properties" ma:root="true" ma:fieldsID="6ede00ed0cf49f82e73acc7c7f8cbec1" ns1:_="" ns2:_="">
    <xsd:import namespace="http://schemas.microsoft.com/sharepoint/v3"/>
    <xsd:import namespace="0125e636-1941-4b92-94bc-f3a480af2b5e"/>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25e636-1941-4b92-94bc-f3a480af2b5e"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ContentAuthor xmlns="0125e636-1941-4b92-94bc-f3a480af2b5e">
      <UserInfo>
        <DisplayName>EDBROOKE, Nicole</DisplayName>
        <AccountId>24</AccountId>
        <AccountType/>
      </UserInfo>
    </PPContentAuthor>
    <PPContentApprover xmlns="0125e636-1941-4b92-94bc-f3a480af2b5e">
      <UserInfo>
        <DisplayName/>
        <AccountId xsi:nil="true"/>
        <AccountType/>
      </UserInfo>
    </PPContentApprover>
    <PPModeratedDate xmlns="0125e636-1941-4b92-94bc-f3a480af2b5e">2022-06-22T03:33:07+00:00</PPModeratedDate>
    <PPLastReviewedDate xmlns="0125e636-1941-4b92-94bc-f3a480af2b5e">2022-06-22T03:33:07+00:00</PPLastReviewedDate>
    <PPLastReviewedBy xmlns="0125e636-1941-4b92-94bc-f3a480af2b5e">
      <UserInfo>
        <DisplayName>EDBROOKE, Nicole</DisplayName>
        <AccountId>24</AccountId>
        <AccountType/>
      </UserInfo>
    </PPLastReviewedBy>
    <PPPublishedNotificationAddresses xmlns="0125e636-1941-4b92-94bc-f3a480af2b5e" xsi:nil="true"/>
    <PPReferenceNumber xmlns="0125e636-1941-4b92-94bc-f3a480af2b5e" xsi:nil="true"/>
    <PPReviewDate xmlns="0125e636-1941-4b92-94bc-f3a480af2b5e" xsi:nil="true"/>
    <PublishingExpirationDate xmlns="http://schemas.microsoft.com/sharepoint/v3" xsi:nil="true"/>
    <PublishingStartDate xmlns="http://schemas.microsoft.com/sharepoint/v3" xsi:nil="true"/>
    <PPSubmittedDate xmlns="0125e636-1941-4b92-94bc-f3a480af2b5e">2022-06-22T03:33:00+00:00</PPSubmittedDate>
    <PPSubmittedBy xmlns="0125e636-1941-4b92-94bc-f3a480af2b5e">
      <UserInfo>
        <DisplayName>EDBROOKE, Nicole</DisplayName>
        <AccountId>24</AccountId>
        <AccountType/>
      </UserInfo>
    </PPSubmittedBy>
    <PPContentOwner xmlns="0125e636-1941-4b92-94bc-f3a480af2b5e">
      <UserInfo>
        <DisplayName/>
        <AccountId xsi:nil="true"/>
        <AccountType/>
      </UserInfo>
    </PPContentOwner>
    <PPModeratedBy xmlns="0125e636-1941-4b92-94bc-f3a480af2b5e">
      <UserInfo>
        <DisplayName>EDBROOKE, Nicole</DisplayName>
        <AccountId>24</AccountId>
        <AccountType/>
      </UserInfo>
    </PPModeratedBy>
  </documentManagement>
</p:properties>
</file>

<file path=customXml/itemProps1.xml><?xml version="1.0" encoding="utf-8"?>
<ds:datastoreItem xmlns:ds="http://schemas.openxmlformats.org/officeDocument/2006/customXml" ds:itemID="{11EC7E39-68AA-4659-A160-9F8809B5CBEC}"/>
</file>

<file path=customXml/itemProps2.xml><?xml version="1.0" encoding="utf-8"?>
<ds:datastoreItem xmlns:ds="http://schemas.openxmlformats.org/officeDocument/2006/customXml" ds:itemID="{3C755E69-1529-4559-82CF-87CCDF0F3A62}"/>
</file>

<file path=customXml/itemProps3.xml><?xml version="1.0" encoding="utf-8"?>
<ds:datastoreItem xmlns:ds="http://schemas.openxmlformats.org/officeDocument/2006/customXml" ds:itemID="{3C75ABD8-C543-4FCA-AB1A-75F2EB1F36FE}"/>
</file>

<file path=docProps/app.xml><?xml version="1.0" encoding="utf-8"?>
<Properties xmlns="http://schemas.openxmlformats.org/officeDocument/2006/extended-properties" xmlns:vt="http://schemas.openxmlformats.org/officeDocument/2006/docPropsVTypes">
  <Template>Office Theme</Template>
  <TotalTime>220</TotalTime>
  <Words>790</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Mathematical Methods</vt:lpstr>
      <vt:lpstr>General Subjects</vt:lpstr>
      <vt:lpstr>Frequently Asked Questions</vt:lpstr>
      <vt:lpstr>Frequently Asked Questions</vt:lpstr>
      <vt:lpstr>Frequently Asked Questions</vt:lpstr>
      <vt:lpstr>Frequently Asked Questions</vt:lpstr>
      <vt:lpstr>Frequently Asked Questions</vt:lpstr>
      <vt:lpstr>Frequently Asked Questions</vt:lpstr>
      <vt:lpstr>Student Work Samples</vt:lpstr>
      <vt:lpstr>Student Work Samples</vt:lpstr>
      <vt:lpstr>Student Work Samples</vt:lpstr>
      <vt:lpstr>Student Work Samples</vt:lpstr>
      <vt:lpstr>Student Work Samples</vt:lpstr>
      <vt:lpstr>Contact Details</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dc:title>
  <dc:creator>MALLETT, Stacey (small17)</dc:creator>
  <cp:lastModifiedBy>LIND, Gavin (glind6)</cp:lastModifiedBy>
  <cp:revision>26</cp:revision>
  <cp:lastPrinted>2020-05-20T04:01:55Z</cp:lastPrinted>
  <dcterms:created xsi:type="dcterms:W3CDTF">2020-05-20T02:47:40Z</dcterms:created>
  <dcterms:modified xsi:type="dcterms:W3CDTF">2022-06-19T02:17:35Z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0x01010011034A3C5C660E4A8DF41F7D30E73311</vt:lpwstr>
  </property>
</Properties>
</file>