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9" r:id="rId3"/>
    <p:sldId id="264" r:id="rId4"/>
    <p:sldId id="274" r:id="rId5"/>
    <p:sldId id="265" r:id="rId6"/>
    <p:sldId id="275" r:id="rId7"/>
    <p:sldId id="267" r:id="rId8"/>
    <p:sldId id="266" r:id="rId9"/>
    <p:sldId id="268" r:id="rId10"/>
    <p:sldId id="269" r:id="rId11"/>
    <p:sldId id="270" r:id="rId12"/>
    <p:sldId id="273"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1D3DBEB-96BE-40E1-9B82-03461E22EC57}" type="datetimeFigureOut">
              <a:rPr lang="en-AU" smtClean="0"/>
              <a:t>19/06/2022</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81EB027-79D0-422C-8526-487251FDE892}" type="slidenum">
              <a:rPr lang="en-AU" smtClean="0"/>
              <a:t>‹#›</a:t>
            </a:fld>
            <a:endParaRPr lang="en-AU"/>
          </a:p>
        </p:txBody>
      </p:sp>
    </p:spTree>
    <p:extLst>
      <p:ext uri="{BB962C8B-B14F-4D97-AF65-F5344CB8AC3E}">
        <p14:creationId xmlns:p14="http://schemas.microsoft.com/office/powerpoint/2010/main" val="19989297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19/06/2022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10976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19/06/2022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283684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19/06/2022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365216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B8490F-BBBD-4EBA-8948-8414DC357986}" type="datetimeFigureOut">
              <a:rPr lang="en-AU" smtClean="0"/>
              <a:t>19/06/2022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39153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B8490F-BBBD-4EBA-8948-8414DC357986}" type="datetimeFigureOut">
              <a:rPr lang="en-AU" smtClean="0"/>
              <a:t>19/06/2022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66215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B8490F-BBBD-4EBA-8948-8414DC357986}" type="datetimeFigureOut">
              <a:rPr lang="en-AU" smtClean="0"/>
              <a:t>19/06/2022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52857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B8490F-BBBD-4EBA-8948-8414DC357986}" type="datetimeFigureOut">
              <a:rPr lang="en-AU" smtClean="0"/>
              <a:t>19/06/2022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6602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8490F-BBBD-4EBA-8948-8414DC357986}" type="datetimeFigureOut">
              <a:rPr lang="en-AU" smtClean="0"/>
              <a:t>19/06/2022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373378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8490F-BBBD-4EBA-8948-8414DC357986}" type="datetimeFigureOut">
              <a:rPr lang="en-AU" smtClean="0"/>
              <a:t>19/06/2022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16382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8490F-BBBD-4EBA-8948-8414DC357986}" type="datetimeFigureOut">
              <a:rPr lang="en-AU" smtClean="0"/>
              <a:t>19/06/2022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414872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8490F-BBBD-4EBA-8948-8414DC357986}" type="datetimeFigureOut">
              <a:rPr lang="en-AU" smtClean="0"/>
              <a:t>19/06/2022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19C0A4-0132-43BA-870B-CB718BA8187B}" type="slidenum">
              <a:rPr lang="en-AU" smtClean="0"/>
              <a:t>‹#›</a:t>
            </a:fld>
            <a:endParaRPr lang="en-AU"/>
          </a:p>
        </p:txBody>
      </p:sp>
    </p:spTree>
    <p:extLst>
      <p:ext uri="{BB962C8B-B14F-4D97-AF65-F5344CB8AC3E}">
        <p14:creationId xmlns:p14="http://schemas.microsoft.com/office/powerpoint/2010/main" val="29752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8490F-BBBD-4EBA-8948-8414DC357986}" type="datetimeFigureOut">
              <a:rPr lang="en-AU" smtClean="0"/>
              <a:t>19/06/2022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9C0A4-0132-43BA-870B-CB718BA8187B}" type="slidenum">
              <a:rPr lang="en-AU" smtClean="0"/>
              <a:t>‹#›</a:t>
            </a:fld>
            <a:endParaRPr lang="en-AU"/>
          </a:p>
        </p:txBody>
      </p:sp>
    </p:spTree>
    <p:extLst>
      <p:ext uri="{BB962C8B-B14F-4D97-AF65-F5344CB8AC3E}">
        <p14:creationId xmlns:p14="http://schemas.microsoft.com/office/powerpoint/2010/main" val="15928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small17@eq.edu.au" TargetMode="External"/><Relationship Id="rId2" Type="http://schemas.openxmlformats.org/officeDocument/2006/relationships/hyperlink" Target="mailto:bwils92@eq.edu.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3403952"/>
              </p:ext>
            </p:extLst>
          </p:nvPr>
        </p:nvGraphicFramePr>
        <p:xfrm>
          <a:off x="17778" y="4070"/>
          <a:ext cx="12174222" cy="6853929"/>
        </p:xfrm>
        <a:graphic>
          <a:graphicData uri="http://schemas.openxmlformats.org/drawingml/2006/table">
            <a:tbl>
              <a:tblPr/>
              <a:tblGrid>
                <a:gridCol w="12174222">
                  <a:extLst>
                    <a:ext uri="{9D8B030D-6E8A-4147-A177-3AD203B41FA5}">
                      <a16:colId xmlns:a16="http://schemas.microsoft.com/office/drawing/2014/main" val="885475754"/>
                    </a:ext>
                  </a:extLst>
                </a:gridCol>
              </a:tblGrid>
              <a:tr h="6853929">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872906115"/>
                  </a:ext>
                </a:extLst>
              </a:tr>
            </a:tbl>
          </a:graphicData>
        </a:graphic>
      </p:graphicFrame>
      <p:sp>
        <p:nvSpPr>
          <p:cNvPr id="2" name="Title 1"/>
          <p:cNvSpPr>
            <a:spLocks noGrp="1"/>
          </p:cNvSpPr>
          <p:nvPr>
            <p:ph type="ctrTitle"/>
          </p:nvPr>
        </p:nvSpPr>
        <p:spPr>
          <a:xfrm>
            <a:off x="1524000" y="2526073"/>
            <a:ext cx="9144000" cy="1247054"/>
          </a:xfrm>
        </p:spPr>
        <p:txBody>
          <a:bodyPr>
            <a:normAutofit fontScale="90000"/>
          </a:bodyPr>
          <a:lstStyle/>
          <a:p>
            <a:r>
              <a:rPr lang="en-AU" sz="8000" dirty="0">
                <a:solidFill>
                  <a:schemeClr val="accent6">
                    <a:lumMod val="75000"/>
                  </a:schemeClr>
                </a:solidFill>
                <a:latin typeface="Arial" panose="020B0604020202020204" pitchFamily="34" charset="0"/>
                <a:cs typeface="Arial" panose="020B0604020202020204" pitchFamily="34" charset="0"/>
              </a:rPr>
              <a:t>Essential</a:t>
            </a:r>
            <a:br>
              <a:rPr lang="en-AU" sz="8000" dirty="0">
                <a:solidFill>
                  <a:schemeClr val="accent6">
                    <a:lumMod val="75000"/>
                  </a:schemeClr>
                </a:solidFill>
                <a:latin typeface="Arial" panose="020B0604020202020204" pitchFamily="34" charset="0"/>
                <a:cs typeface="Arial" panose="020B0604020202020204" pitchFamily="34" charset="0"/>
              </a:rPr>
            </a:br>
            <a:r>
              <a:rPr lang="en-AU" sz="8000" dirty="0">
                <a:solidFill>
                  <a:schemeClr val="accent6">
                    <a:lumMod val="75000"/>
                  </a:schemeClr>
                </a:solidFill>
                <a:latin typeface="Arial" panose="020B0604020202020204" pitchFamily="34" charset="0"/>
                <a:cs typeface="Arial" panose="020B0604020202020204" pitchFamily="34" charset="0"/>
              </a:rPr>
              <a:t>Mathematics</a:t>
            </a:r>
          </a:p>
        </p:txBody>
      </p:sp>
      <p:sp>
        <p:nvSpPr>
          <p:cNvPr id="3" name="Subtitle 2"/>
          <p:cNvSpPr>
            <a:spLocks noGrp="1"/>
          </p:cNvSpPr>
          <p:nvPr>
            <p:ph type="subTitle" idx="1"/>
          </p:nvPr>
        </p:nvSpPr>
        <p:spPr>
          <a:xfrm>
            <a:off x="1524000" y="4590328"/>
            <a:ext cx="9144000" cy="655926"/>
          </a:xfrm>
        </p:spPr>
        <p:txBody>
          <a:bodyPr>
            <a:normAutofit/>
          </a:bodyPr>
          <a:lstStyle/>
          <a:p>
            <a:r>
              <a:rPr lang="en-AU" sz="3000" b="1" dirty="0">
                <a:solidFill>
                  <a:schemeClr val="accent6">
                    <a:lumMod val="75000"/>
                  </a:schemeClr>
                </a:solidFill>
                <a:latin typeface="Arial" panose="020B0604020202020204" pitchFamily="34" charset="0"/>
                <a:cs typeface="Arial" panose="020B0604020202020204" pitchFamily="34" charset="0"/>
              </a:rPr>
              <a:t>Essential Subject</a:t>
            </a:r>
          </a:p>
        </p:txBody>
      </p:sp>
      <p:pic>
        <p:nvPicPr>
          <p:cNvPr id="4" name="Picture 3" descr="Colour Bad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560" y="1015452"/>
            <a:ext cx="1921857" cy="2134148"/>
          </a:xfrm>
          <a:prstGeom prst="rect">
            <a:avLst/>
          </a:prstGeom>
          <a:noFill/>
          <a:ln>
            <a:noFill/>
          </a:ln>
        </p:spPr>
      </p:pic>
    </p:spTree>
    <p:extLst>
      <p:ext uri="{BB962C8B-B14F-4D97-AF65-F5344CB8AC3E}">
        <p14:creationId xmlns:p14="http://schemas.microsoft.com/office/powerpoint/2010/main" val="2009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893419"/>
              </p:ext>
            </p:extLst>
          </p:nvPr>
        </p:nvGraphicFramePr>
        <p:xfrm>
          <a:off x="9236" y="9236"/>
          <a:ext cx="12182764" cy="6848764"/>
        </p:xfrm>
        <a:graphic>
          <a:graphicData uri="http://schemas.openxmlformats.org/drawingml/2006/table">
            <a:tbl>
              <a:tblPr/>
              <a:tblGrid>
                <a:gridCol w="12182764">
                  <a:extLst>
                    <a:ext uri="{9D8B030D-6E8A-4147-A177-3AD203B41FA5}">
                      <a16:colId xmlns:a16="http://schemas.microsoft.com/office/drawing/2014/main" val="926282540"/>
                    </a:ext>
                  </a:extLst>
                </a:gridCol>
              </a:tblGrid>
              <a:tr h="6848764">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925051774"/>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Student Work Samples</a:t>
            </a:r>
          </a:p>
        </p:txBody>
      </p:sp>
      <p:pic>
        <p:nvPicPr>
          <p:cNvPr id="6" name="Content Placeholder 5"/>
          <p:cNvPicPr>
            <a:picLocks noGrp="1" noChangeAspect="1"/>
          </p:cNvPicPr>
          <p:nvPr>
            <p:ph sz="half" idx="1"/>
          </p:nvPr>
        </p:nvPicPr>
        <p:blipFill>
          <a:blip r:embed="rId2"/>
          <a:stretch>
            <a:fillRect/>
          </a:stretch>
        </p:blipFill>
        <p:spPr>
          <a:xfrm>
            <a:off x="523044" y="1825625"/>
            <a:ext cx="4959656" cy="4351338"/>
          </a:xfrm>
          <a:prstGeom prst="rect">
            <a:avLst/>
          </a:prstGeom>
        </p:spPr>
      </p:pic>
      <p:pic>
        <p:nvPicPr>
          <p:cNvPr id="7" name="Content Placeholder 6"/>
          <p:cNvPicPr>
            <a:picLocks noGrp="1" noChangeAspect="1"/>
          </p:cNvPicPr>
          <p:nvPr>
            <p:ph sz="half" idx="2"/>
          </p:nvPr>
        </p:nvPicPr>
        <p:blipFill>
          <a:blip r:embed="rId3"/>
          <a:stretch>
            <a:fillRect/>
          </a:stretch>
        </p:blipFill>
        <p:spPr>
          <a:xfrm>
            <a:off x="6380721" y="1825625"/>
            <a:ext cx="4764558" cy="4351338"/>
          </a:xfrm>
          <a:prstGeom prst="rect">
            <a:avLst/>
          </a:prstGeom>
        </p:spPr>
      </p:pic>
    </p:spTree>
    <p:extLst>
      <p:ext uri="{BB962C8B-B14F-4D97-AF65-F5344CB8AC3E}">
        <p14:creationId xmlns:p14="http://schemas.microsoft.com/office/powerpoint/2010/main" val="364579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893419"/>
              </p:ext>
            </p:extLst>
          </p:nvPr>
        </p:nvGraphicFramePr>
        <p:xfrm>
          <a:off x="9236" y="9236"/>
          <a:ext cx="12182764" cy="6848764"/>
        </p:xfrm>
        <a:graphic>
          <a:graphicData uri="http://schemas.openxmlformats.org/drawingml/2006/table">
            <a:tbl>
              <a:tblPr/>
              <a:tblGrid>
                <a:gridCol w="12182764">
                  <a:extLst>
                    <a:ext uri="{9D8B030D-6E8A-4147-A177-3AD203B41FA5}">
                      <a16:colId xmlns:a16="http://schemas.microsoft.com/office/drawing/2014/main" val="926282540"/>
                    </a:ext>
                  </a:extLst>
                </a:gridCol>
              </a:tblGrid>
              <a:tr h="6848764">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925051774"/>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Student Work Samples</a:t>
            </a:r>
          </a:p>
        </p:txBody>
      </p:sp>
      <p:pic>
        <p:nvPicPr>
          <p:cNvPr id="6" name="Content Placeholder 5"/>
          <p:cNvPicPr>
            <a:picLocks noGrp="1" noChangeAspect="1"/>
          </p:cNvPicPr>
          <p:nvPr>
            <p:ph sz="half" idx="1"/>
          </p:nvPr>
        </p:nvPicPr>
        <p:blipFill>
          <a:blip r:embed="rId2"/>
          <a:stretch>
            <a:fillRect/>
          </a:stretch>
        </p:blipFill>
        <p:spPr>
          <a:xfrm>
            <a:off x="578729" y="1690688"/>
            <a:ext cx="5276421" cy="4805994"/>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19705" y="317824"/>
            <a:ext cx="5881080" cy="6178858"/>
          </a:xfrm>
          <a:prstGeom prst="rect">
            <a:avLst/>
          </a:prstGeom>
        </p:spPr>
      </p:pic>
    </p:spTree>
    <p:extLst>
      <p:ext uri="{BB962C8B-B14F-4D97-AF65-F5344CB8AC3E}">
        <p14:creationId xmlns:p14="http://schemas.microsoft.com/office/powerpoint/2010/main" val="309195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0605994"/>
              </p:ext>
            </p:extLst>
          </p:nvPr>
        </p:nvGraphicFramePr>
        <p:xfrm>
          <a:off x="9236" y="0"/>
          <a:ext cx="12182764" cy="6858000"/>
        </p:xfrm>
        <a:graphic>
          <a:graphicData uri="http://schemas.openxmlformats.org/drawingml/2006/table">
            <a:tbl>
              <a:tblPr/>
              <a:tblGrid>
                <a:gridCol w="12182764">
                  <a:extLst>
                    <a:ext uri="{9D8B030D-6E8A-4147-A177-3AD203B41FA5}">
                      <a16:colId xmlns:a16="http://schemas.microsoft.com/office/drawing/2014/main" val="1271170774"/>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6138002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Contact Details</a:t>
            </a:r>
          </a:p>
        </p:txBody>
      </p:sp>
      <p:sp>
        <p:nvSpPr>
          <p:cNvPr id="3" name="Content Placeholder 2"/>
          <p:cNvSpPr>
            <a:spLocks noGrp="1"/>
          </p:cNvSpPr>
          <p:nvPr>
            <p:ph idx="1"/>
          </p:nvPr>
        </p:nvSpPr>
        <p:spPr/>
        <p:txBody>
          <a:bodyPr/>
          <a:lstStyle/>
          <a:p>
            <a:pPr marL="0" indent="0">
              <a:buNone/>
            </a:pPr>
            <a:r>
              <a:rPr lang="en-AU" dirty="0"/>
              <a:t>If you require any further details about this course please feel free to contact: </a:t>
            </a:r>
          </a:p>
          <a:p>
            <a:pPr marL="0" indent="0">
              <a:buNone/>
            </a:pPr>
            <a:endParaRPr lang="en-AU" dirty="0"/>
          </a:p>
          <a:p>
            <a:pPr marL="0" indent="0">
              <a:buNone/>
            </a:pPr>
            <a:r>
              <a:rPr lang="en-AU" dirty="0"/>
              <a:t>Subject area Teacher: 	Bruce Wilson</a:t>
            </a:r>
          </a:p>
          <a:p>
            <a:pPr marL="0" indent="0">
              <a:buNone/>
            </a:pPr>
            <a:r>
              <a:rPr lang="en-AU" dirty="0"/>
              <a:t>				</a:t>
            </a:r>
            <a:r>
              <a:rPr lang="en-AU" dirty="0">
                <a:hlinkClick r:id="rId2"/>
              </a:rPr>
              <a:t>bwils92@eq.edu.au</a:t>
            </a:r>
            <a:r>
              <a:rPr lang="en-AU" dirty="0"/>
              <a:t> </a:t>
            </a:r>
          </a:p>
          <a:p>
            <a:pPr marL="0" indent="0">
              <a:buNone/>
            </a:pPr>
            <a:endParaRPr lang="en-AU" dirty="0"/>
          </a:p>
          <a:p>
            <a:pPr marL="0" indent="0">
              <a:buNone/>
            </a:pPr>
            <a:r>
              <a:rPr lang="en-AU" dirty="0"/>
              <a:t>Head of Department: 	Gavin Lind</a:t>
            </a:r>
          </a:p>
          <a:p>
            <a:pPr marL="0" indent="0">
              <a:buNone/>
            </a:pPr>
            <a:r>
              <a:rPr lang="en-AU" dirty="0"/>
              <a:t>				</a:t>
            </a:r>
            <a:r>
              <a:rPr lang="en-AU" dirty="0">
                <a:hlinkClick r:id="rId3"/>
              </a:rPr>
              <a:t>glind6@eq.edu.au</a:t>
            </a:r>
            <a:r>
              <a:rPr lang="en-AU" dirty="0"/>
              <a:t> </a:t>
            </a:r>
          </a:p>
        </p:txBody>
      </p:sp>
    </p:spTree>
    <p:extLst>
      <p:ext uri="{BB962C8B-B14F-4D97-AF65-F5344CB8AC3E}">
        <p14:creationId xmlns:p14="http://schemas.microsoft.com/office/powerpoint/2010/main" val="138851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Essential and Applied Subjects</a:t>
            </a:r>
          </a:p>
        </p:txBody>
      </p:sp>
      <p:sp>
        <p:nvSpPr>
          <p:cNvPr id="3" name="Content Placeholder 2"/>
          <p:cNvSpPr>
            <a:spLocks noGrp="1"/>
          </p:cNvSpPr>
          <p:nvPr>
            <p:ph idx="1"/>
          </p:nvPr>
        </p:nvSpPr>
        <p:spPr/>
        <p:txBody>
          <a:bodyPr/>
          <a:lstStyle/>
          <a:p>
            <a:r>
              <a:rPr lang="en-AU" dirty="0"/>
              <a:t>Applied subjects are suited to students who are primarily interested in pathways beyond senior secondary schooling that lead to vocational education and training or work. </a:t>
            </a:r>
          </a:p>
          <a:p>
            <a:r>
              <a:rPr lang="en-AU" dirty="0"/>
              <a:t>Results in Applied subjects contribute to the award of a QCE and one Applied subject result may contribute to an ATAR. </a:t>
            </a:r>
          </a:p>
          <a:p>
            <a:r>
              <a:rPr lang="en-AU" dirty="0"/>
              <a:t>At Lowood SHS we do not recommend students wishing to undertake an ATAR enter an Applied subject. </a:t>
            </a:r>
          </a:p>
          <a:p>
            <a:r>
              <a:rPr lang="en-AU" dirty="0"/>
              <a:t>Students will need solid foundational skills in literacy, numeracy, applied learning, community connections and core skills for work from which to work in an Applied subject. </a:t>
            </a:r>
          </a:p>
        </p:txBody>
      </p:sp>
    </p:spTree>
    <p:extLst>
      <p:ext uri="{BB962C8B-B14F-4D97-AF65-F5344CB8AC3E}">
        <p14:creationId xmlns:p14="http://schemas.microsoft.com/office/powerpoint/2010/main" val="32847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lstStyle/>
          <a:p>
            <a:r>
              <a:rPr lang="en-AU" dirty="0"/>
              <a:t>Why should I choose Essential Mathematics?</a:t>
            </a:r>
          </a:p>
          <a:p>
            <a:endParaRPr lang="en-AU" dirty="0"/>
          </a:p>
          <a:p>
            <a:r>
              <a:rPr lang="en-AU" dirty="0"/>
              <a:t>Essential Mathematics is designed to be relevant to most careers that don’t require University Study. It covers many topics needed in trades, traineeships </a:t>
            </a:r>
            <a:r>
              <a:rPr lang="en-AU"/>
              <a:t>and apprenticeships.</a:t>
            </a:r>
            <a:endParaRPr lang="en-AU" dirty="0"/>
          </a:p>
        </p:txBody>
      </p:sp>
    </p:spTree>
    <p:extLst>
      <p:ext uri="{BB962C8B-B14F-4D97-AF65-F5344CB8AC3E}">
        <p14:creationId xmlns:p14="http://schemas.microsoft.com/office/powerpoint/2010/main" val="395892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lstStyle/>
          <a:p>
            <a:r>
              <a:rPr lang="en-AU" dirty="0"/>
              <a:t>Are there any prerequisites for Essential Mathematics?</a:t>
            </a:r>
          </a:p>
          <a:p>
            <a:endParaRPr lang="en-AU" dirty="0"/>
          </a:p>
          <a:p>
            <a:r>
              <a:rPr lang="en-AU" dirty="0"/>
              <a:t>No, there are not any prerequisites for Essential Mathematics however students do need reasonable level of numeracy and be willing to put in effort to complete classwork and homework to be successful in this subject.</a:t>
            </a:r>
          </a:p>
        </p:txBody>
      </p:sp>
    </p:spTree>
    <p:extLst>
      <p:ext uri="{BB962C8B-B14F-4D97-AF65-F5344CB8AC3E}">
        <p14:creationId xmlns:p14="http://schemas.microsoft.com/office/powerpoint/2010/main" val="205838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normAutofit/>
          </a:bodyPr>
          <a:lstStyle/>
          <a:p>
            <a:r>
              <a:rPr lang="en-AU" dirty="0"/>
              <a:t>What assessment will I have to complete?</a:t>
            </a:r>
          </a:p>
          <a:p>
            <a:endParaRPr lang="en-AU" dirty="0"/>
          </a:p>
          <a:p>
            <a:r>
              <a:rPr lang="en-AU" dirty="0"/>
              <a:t>Essential Mathematics has 4 separate units of work.</a:t>
            </a:r>
          </a:p>
          <a:p>
            <a:r>
              <a:rPr lang="en-AU" dirty="0"/>
              <a:t>Each Unit has 2 assessment items</a:t>
            </a:r>
          </a:p>
          <a:p>
            <a:pPr lvl="1"/>
            <a:r>
              <a:rPr lang="en-AU" dirty="0"/>
              <a:t>A Problem-solving and mathematical modelling task (1000 words and up to 8 pages long)</a:t>
            </a:r>
          </a:p>
          <a:p>
            <a:pPr lvl="1"/>
            <a:r>
              <a:rPr lang="en-AU" dirty="0"/>
              <a:t>A 1 hour exam</a:t>
            </a:r>
          </a:p>
          <a:p>
            <a:endParaRPr lang="en-AU" dirty="0"/>
          </a:p>
        </p:txBody>
      </p:sp>
    </p:spTree>
    <p:extLst>
      <p:ext uri="{BB962C8B-B14F-4D97-AF65-F5344CB8AC3E}">
        <p14:creationId xmlns:p14="http://schemas.microsoft.com/office/powerpoint/2010/main" val="79686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normAutofit/>
          </a:bodyPr>
          <a:lstStyle/>
          <a:p>
            <a:r>
              <a:rPr lang="en-AU" dirty="0"/>
              <a:t>What is a Common Internal Assessment?</a:t>
            </a:r>
          </a:p>
          <a:p>
            <a:endParaRPr lang="en-AU" dirty="0"/>
          </a:p>
          <a:p>
            <a:r>
              <a:rPr lang="en-AU" dirty="0"/>
              <a:t>Unit 3 has a Common Internal Assessment (CIA2). </a:t>
            </a:r>
          </a:p>
          <a:p>
            <a:r>
              <a:rPr lang="en-AU" dirty="0"/>
              <a:t>The CIA2 is the second assessment instrument in Unit 3. </a:t>
            </a:r>
          </a:p>
          <a:p>
            <a:r>
              <a:rPr lang="en-AU" dirty="0"/>
              <a:t>The CIA2 is written by the QCAA but marked by your classroom teachers. (It is similar to an External Exam for </a:t>
            </a:r>
            <a:r>
              <a:rPr lang="en-AU"/>
              <a:t>General Subjects.)</a:t>
            </a:r>
            <a:endParaRPr lang="en-AU" dirty="0"/>
          </a:p>
          <a:p>
            <a:r>
              <a:rPr lang="en-AU" dirty="0"/>
              <a:t>The CIA2 is usually conducted either just before or just after the Easter break in Year 12 for Essential Mathematics.</a:t>
            </a:r>
          </a:p>
          <a:p>
            <a:endParaRPr lang="en-AU" dirty="0"/>
          </a:p>
        </p:txBody>
      </p:sp>
    </p:spTree>
    <p:extLst>
      <p:ext uri="{BB962C8B-B14F-4D97-AF65-F5344CB8AC3E}">
        <p14:creationId xmlns:p14="http://schemas.microsoft.com/office/powerpoint/2010/main" val="64538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lstStyle/>
          <a:p>
            <a:r>
              <a:rPr lang="en-AU" dirty="0"/>
              <a:t>What is a problem-solving and modelling task?</a:t>
            </a:r>
          </a:p>
          <a:p>
            <a:endParaRPr lang="en-AU" dirty="0"/>
          </a:p>
          <a:p>
            <a:r>
              <a:rPr lang="en-AU" dirty="0"/>
              <a:t>A problem-solving and modelling task is a mathematical investigation where you:</a:t>
            </a:r>
          </a:p>
          <a:p>
            <a:pPr lvl="1"/>
            <a:r>
              <a:rPr lang="en-AU" dirty="0"/>
              <a:t>Plan what you need to do on the given topic</a:t>
            </a:r>
          </a:p>
          <a:p>
            <a:pPr lvl="1"/>
            <a:r>
              <a:rPr lang="en-AU" dirty="0"/>
              <a:t>Collect data/information</a:t>
            </a:r>
          </a:p>
          <a:p>
            <a:pPr lvl="1"/>
            <a:r>
              <a:rPr lang="en-AU" dirty="0"/>
              <a:t>Perform calculations</a:t>
            </a:r>
          </a:p>
          <a:p>
            <a:pPr lvl="1"/>
            <a:r>
              <a:rPr lang="en-AU" dirty="0"/>
              <a:t>Make a decision</a:t>
            </a:r>
          </a:p>
          <a:p>
            <a:pPr lvl="1"/>
            <a:r>
              <a:rPr lang="en-AU" dirty="0"/>
              <a:t>Write a report on your findings that makes a justified recommendation.</a:t>
            </a:r>
          </a:p>
        </p:txBody>
      </p:sp>
    </p:spTree>
    <p:extLst>
      <p:ext uri="{BB962C8B-B14F-4D97-AF65-F5344CB8AC3E}">
        <p14:creationId xmlns:p14="http://schemas.microsoft.com/office/powerpoint/2010/main" val="214547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475346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3467338452"/>
                    </a:ext>
                  </a:extLst>
                </a:gridCol>
              </a:tblGrid>
              <a:tr h="6858000">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16804689"/>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Frequently Asked Questions</a:t>
            </a:r>
          </a:p>
        </p:txBody>
      </p:sp>
      <p:sp>
        <p:nvSpPr>
          <p:cNvPr id="3" name="Content Placeholder 2"/>
          <p:cNvSpPr>
            <a:spLocks noGrp="1"/>
          </p:cNvSpPr>
          <p:nvPr>
            <p:ph idx="1"/>
          </p:nvPr>
        </p:nvSpPr>
        <p:spPr/>
        <p:txBody>
          <a:bodyPr/>
          <a:lstStyle/>
          <a:p>
            <a:r>
              <a:rPr lang="en-AU" dirty="0"/>
              <a:t>What Topics are covered in Essential Mathematics?</a:t>
            </a:r>
          </a:p>
          <a:p>
            <a:endParaRPr lang="en-AU" dirty="0"/>
          </a:p>
          <a:p>
            <a:r>
              <a:rPr lang="en-AU" dirty="0"/>
              <a:t>The following topics are covered:</a:t>
            </a:r>
          </a:p>
          <a:p>
            <a:pPr lvl="1"/>
            <a:r>
              <a:rPr lang="en-AU" dirty="0"/>
              <a:t>Calculations (general topic in all units of work)</a:t>
            </a:r>
          </a:p>
          <a:p>
            <a:pPr lvl="1"/>
            <a:r>
              <a:rPr lang="en-AU" dirty="0"/>
              <a:t>Number (ratio, rates, percentages)</a:t>
            </a:r>
          </a:p>
          <a:p>
            <a:pPr lvl="1"/>
            <a:r>
              <a:rPr lang="en-AU" dirty="0"/>
              <a:t>Measurement (Area, Volume, Plans, Maps)</a:t>
            </a:r>
          </a:p>
          <a:p>
            <a:pPr lvl="1"/>
            <a:r>
              <a:rPr lang="en-AU" dirty="0"/>
              <a:t>Data (collection, displaying, interpretation, analysing)</a:t>
            </a:r>
          </a:p>
          <a:p>
            <a:pPr lvl="1"/>
            <a:r>
              <a:rPr lang="en-AU" dirty="0"/>
              <a:t>Location and Time</a:t>
            </a:r>
          </a:p>
          <a:p>
            <a:pPr lvl="1"/>
            <a:r>
              <a:rPr lang="en-AU" dirty="0"/>
              <a:t>Finance</a:t>
            </a:r>
          </a:p>
        </p:txBody>
      </p:sp>
    </p:spTree>
    <p:extLst>
      <p:ext uri="{BB962C8B-B14F-4D97-AF65-F5344CB8AC3E}">
        <p14:creationId xmlns:p14="http://schemas.microsoft.com/office/powerpoint/2010/main" val="167942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75893419"/>
              </p:ext>
            </p:extLst>
          </p:nvPr>
        </p:nvGraphicFramePr>
        <p:xfrm>
          <a:off x="9236" y="9236"/>
          <a:ext cx="12182764" cy="6848764"/>
        </p:xfrm>
        <a:graphic>
          <a:graphicData uri="http://schemas.openxmlformats.org/drawingml/2006/table">
            <a:tbl>
              <a:tblPr/>
              <a:tblGrid>
                <a:gridCol w="12182764">
                  <a:extLst>
                    <a:ext uri="{9D8B030D-6E8A-4147-A177-3AD203B41FA5}">
                      <a16:colId xmlns:a16="http://schemas.microsoft.com/office/drawing/2014/main" val="926282540"/>
                    </a:ext>
                  </a:extLst>
                </a:gridCol>
              </a:tblGrid>
              <a:tr h="6848764">
                <a:tc>
                  <a:txBody>
                    <a:bodyPr/>
                    <a:lstStyle/>
                    <a:p>
                      <a:endParaRPr lang="en-AU" dirty="0"/>
                    </a:p>
                  </a:txBody>
                  <a:tcPr>
                    <a:lnL w="76200" cmpd="sng">
                      <a:solidFill>
                        <a:schemeClr val="accent6">
                          <a:lumMod val="75000"/>
                        </a:schemeClr>
                      </a:solidFill>
                      <a:prstDash val="solid"/>
                    </a:lnL>
                    <a:lnR w="76200" cmpd="sng">
                      <a:solidFill>
                        <a:schemeClr val="accent6">
                          <a:lumMod val="75000"/>
                        </a:schemeClr>
                      </a:solidFill>
                      <a:prstDash val="solid"/>
                    </a:lnR>
                    <a:lnT w="76200" cmpd="sng">
                      <a:solidFill>
                        <a:schemeClr val="accent6">
                          <a:lumMod val="75000"/>
                        </a:schemeClr>
                      </a:solidFill>
                      <a:prstDash val="solid"/>
                    </a:lnT>
                    <a:lnB w="76200" cmpd="sng">
                      <a:solidFill>
                        <a:schemeClr val="accent6">
                          <a:lumMod val="75000"/>
                        </a:schemeClr>
                      </a:solidFill>
                      <a:prstDash val="solid"/>
                    </a:lnB>
                  </a:tcPr>
                </a:tc>
                <a:extLst>
                  <a:ext uri="{0D108BD9-81ED-4DB2-BD59-A6C34878D82A}">
                    <a16:rowId xmlns:a16="http://schemas.microsoft.com/office/drawing/2014/main" val="2925051774"/>
                  </a:ext>
                </a:extLst>
              </a:tr>
            </a:tbl>
          </a:graphicData>
        </a:graphic>
      </p:graphicFrame>
      <p:sp>
        <p:nvSpPr>
          <p:cNvPr id="2" name="Title 1"/>
          <p:cNvSpPr>
            <a:spLocks noGrp="1"/>
          </p:cNvSpPr>
          <p:nvPr>
            <p:ph type="title"/>
          </p:nvPr>
        </p:nvSpPr>
        <p:spPr/>
        <p:txBody>
          <a:bodyPr/>
          <a:lstStyle/>
          <a:p>
            <a:r>
              <a:rPr lang="en-AU" b="1" dirty="0">
                <a:solidFill>
                  <a:schemeClr val="accent6">
                    <a:lumMod val="75000"/>
                  </a:schemeClr>
                </a:solidFill>
              </a:rPr>
              <a:t>Student Work Samples</a:t>
            </a:r>
          </a:p>
        </p:txBody>
      </p:sp>
      <p:pic>
        <p:nvPicPr>
          <p:cNvPr id="7" name="Content Placeholder 6"/>
          <p:cNvPicPr>
            <a:picLocks noGrp="1" noChangeAspect="1"/>
          </p:cNvPicPr>
          <p:nvPr>
            <p:ph sz="half" idx="1"/>
          </p:nvPr>
        </p:nvPicPr>
        <p:blipFill>
          <a:blip r:embed="rId2"/>
          <a:stretch>
            <a:fillRect/>
          </a:stretch>
        </p:blipFill>
        <p:spPr>
          <a:xfrm>
            <a:off x="499918" y="1954936"/>
            <a:ext cx="5181600" cy="3471278"/>
          </a:xfrm>
          <a:prstGeom prst="rect">
            <a:avLst/>
          </a:prstGeom>
        </p:spPr>
      </p:pic>
      <p:pic>
        <p:nvPicPr>
          <p:cNvPr id="8" name="Content Placeholder 7"/>
          <p:cNvPicPr>
            <a:picLocks noGrp="1" noChangeAspect="1"/>
          </p:cNvPicPr>
          <p:nvPr>
            <p:ph sz="half" idx="2"/>
          </p:nvPr>
        </p:nvPicPr>
        <p:blipFill>
          <a:blip r:embed="rId3"/>
          <a:stretch>
            <a:fillRect/>
          </a:stretch>
        </p:blipFill>
        <p:spPr>
          <a:xfrm>
            <a:off x="5754949" y="2951386"/>
            <a:ext cx="5938136" cy="1673879"/>
          </a:xfrm>
          <a:prstGeom prst="rect">
            <a:avLst/>
          </a:prstGeom>
        </p:spPr>
      </p:pic>
    </p:spTree>
    <p:extLst>
      <p:ext uri="{BB962C8B-B14F-4D97-AF65-F5344CB8AC3E}">
        <p14:creationId xmlns:p14="http://schemas.microsoft.com/office/powerpoint/2010/main" val="27949117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034A3C5C660E4A8DF41F7D30E73311" ma:contentTypeVersion="14" ma:contentTypeDescription="Create a new document." ma:contentTypeScope="" ma:versionID="a095f21ab172073429ddab215485037f">
  <xsd:schema xmlns:xsd="http://www.w3.org/2001/XMLSchema" xmlns:xs="http://www.w3.org/2001/XMLSchema" xmlns:p="http://schemas.microsoft.com/office/2006/metadata/properties" xmlns:ns1="http://schemas.microsoft.com/sharepoint/v3" xmlns:ns2="0125e636-1941-4b92-94bc-f3a480af2b5e" targetNamespace="http://schemas.microsoft.com/office/2006/metadata/properties" ma:root="true" ma:fieldsID="6ede00ed0cf49f82e73acc7c7f8cbec1" ns1:_="" ns2:_="">
    <xsd:import namespace="http://schemas.microsoft.com/sharepoint/v3"/>
    <xsd:import namespace="0125e636-1941-4b92-94bc-f3a480af2b5e"/>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25e636-1941-4b92-94bc-f3a480af2b5e"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ContentAuthor xmlns="0125e636-1941-4b92-94bc-f3a480af2b5e">
      <UserInfo>
        <DisplayName>EDBROOKE, Nicole</DisplayName>
        <AccountId>24</AccountId>
        <AccountType/>
      </UserInfo>
    </PPContentAuthor>
    <PPContentApprover xmlns="0125e636-1941-4b92-94bc-f3a480af2b5e">
      <UserInfo>
        <DisplayName/>
        <AccountId xsi:nil="true"/>
        <AccountType/>
      </UserInfo>
    </PPContentApprover>
    <PPModeratedDate xmlns="0125e636-1941-4b92-94bc-f3a480af2b5e">2022-06-22T03:32:35+00:00</PPModeratedDate>
    <PPLastReviewedDate xmlns="0125e636-1941-4b92-94bc-f3a480af2b5e">2022-06-22T03:32:35+00:00</PPLastReviewedDate>
    <PPLastReviewedBy xmlns="0125e636-1941-4b92-94bc-f3a480af2b5e">
      <UserInfo>
        <DisplayName>EDBROOKE, Nicole</DisplayName>
        <AccountId>24</AccountId>
        <AccountType/>
      </UserInfo>
    </PPLastReviewedBy>
    <PPPublishedNotificationAddresses xmlns="0125e636-1941-4b92-94bc-f3a480af2b5e" xsi:nil="true"/>
    <PPReferenceNumber xmlns="0125e636-1941-4b92-94bc-f3a480af2b5e" xsi:nil="true"/>
    <PPReviewDate xmlns="0125e636-1941-4b92-94bc-f3a480af2b5e" xsi:nil="true"/>
    <PublishingExpirationDate xmlns="http://schemas.microsoft.com/sharepoint/v3" xsi:nil="true"/>
    <PublishingStartDate xmlns="http://schemas.microsoft.com/sharepoint/v3" xsi:nil="true"/>
    <PPSubmittedDate xmlns="0125e636-1941-4b92-94bc-f3a480af2b5e">2022-06-22T03:32:27+00:00</PPSubmittedDate>
    <PPSubmittedBy xmlns="0125e636-1941-4b92-94bc-f3a480af2b5e">
      <UserInfo>
        <DisplayName>EDBROOKE, Nicole</DisplayName>
        <AccountId>24</AccountId>
        <AccountType/>
      </UserInfo>
    </PPSubmittedBy>
    <PPContentOwner xmlns="0125e636-1941-4b92-94bc-f3a480af2b5e">
      <UserInfo>
        <DisplayName/>
        <AccountId xsi:nil="true"/>
        <AccountType/>
      </UserInfo>
    </PPContentOwner>
    <PPModeratedBy xmlns="0125e636-1941-4b92-94bc-f3a480af2b5e">
      <UserInfo>
        <DisplayName>EDBROOKE, Nicole</DisplayName>
        <AccountId>24</AccountId>
        <AccountType/>
      </UserInfo>
    </PPModeratedBy>
  </documentManagement>
</p:properties>
</file>

<file path=customXml/itemProps1.xml><?xml version="1.0" encoding="utf-8"?>
<ds:datastoreItem xmlns:ds="http://schemas.openxmlformats.org/officeDocument/2006/customXml" ds:itemID="{57B9AAD2-FD56-4614-B3BA-68A5F5DCFB78}"/>
</file>

<file path=customXml/itemProps2.xml><?xml version="1.0" encoding="utf-8"?>
<ds:datastoreItem xmlns:ds="http://schemas.openxmlformats.org/officeDocument/2006/customXml" ds:itemID="{76F5BC6A-C9FC-41D3-91B8-F7B6908DB9CF}"/>
</file>

<file path=customXml/itemProps3.xml><?xml version="1.0" encoding="utf-8"?>
<ds:datastoreItem xmlns:ds="http://schemas.openxmlformats.org/officeDocument/2006/customXml" ds:itemID="{B31B7F5B-B736-49D5-B0FA-43BD3C0374F8}"/>
</file>

<file path=docProps/app.xml><?xml version="1.0" encoding="utf-8"?>
<Properties xmlns="http://schemas.openxmlformats.org/officeDocument/2006/extended-properties" xmlns:vt="http://schemas.openxmlformats.org/officeDocument/2006/docPropsVTypes">
  <Template>Office Theme</Template>
  <TotalTime>169</TotalTime>
  <Words>490</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Essential Mathematics</vt:lpstr>
      <vt:lpstr>Essential and Applied Subjects</vt:lpstr>
      <vt:lpstr>Frequently Asked Questions</vt:lpstr>
      <vt:lpstr>Frequently Asked Questions</vt:lpstr>
      <vt:lpstr>Frequently Asked Questions</vt:lpstr>
      <vt:lpstr>Frequently Asked Questions</vt:lpstr>
      <vt:lpstr>Frequently Asked Questions</vt:lpstr>
      <vt:lpstr>Frequently Asked Questions</vt:lpstr>
      <vt:lpstr>Student Work Samples</vt:lpstr>
      <vt:lpstr>Student Work Samples</vt:lpstr>
      <vt:lpstr>Student Work Samples</vt:lpstr>
      <vt:lpstr>Contact Details</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dc:title>
  <dc:creator>MALLETT, Stacey (small17)</dc:creator>
  <cp:lastModifiedBy>LIND, Gavin (glind6)</cp:lastModifiedBy>
  <cp:revision>20</cp:revision>
  <cp:lastPrinted>2020-05-20T04:01:55Z</cp:lastPrinted>
  <dcterms:created xsi:type="dcterms:W3CDTF">2020-05-20T02:47:40Z</dcterms:created>
  <dcterms:modified xsi:type="dcterms:W3CDTF">2022-06-19T02:15:20Z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0x01010011034A3C5C660E4A8DF41F7D30E73311</vt:lpwstr>
  </property>
</Properties>
</file>