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8.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0"/>
  </p:handoutMasterIdLst>
  <p:sldIdLst>
    <p:sldId id="256" r:id="rId2"/>
    <p:sldId id="275" r:id="rId3"/>
    <p:sldId id="264" r:id="rId4"/>
    <p:sldId id="265" r:id="rId5"/>
    <p:sldId id="266" r:id="rId6"/>
    <p:sldId id="268" r:id="rId7"/>
    <p:sldId id="269" r:id="rId8"/>
    <p:sldId id="273" r:id="rId9"/>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8" d="100"/>
          <a:sy n="68" d="100"/>
        </p:scale>
        <p:origin x="61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E1D3DBEB-96BE-40E1-9B82-03461E22EC57}" type="datetimeFigureOut">
              <a:rPr lang="en-AU" smtClean="0"/>
              <a:t>11/07/2022</a:t>
            </a:fld>
            <a:endParaRPr lang="en-AU"/>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181EB027-79D0-422C-8526-487251FDE892}" type="slidenum">
              <a:rPr lang="en-AU" smtClean="0"/>
              <a:t>‹#›</a:t>
            </a:fld>
            <a:endParaRPr lang="en-AU"/>
          </a:p>
        </p:txBody>
      </p:sp>
    </p:spTree>
    <p:extLst>
      <p:ext uri="{BB962C8B-B14F-4D97-AF65-F5344CB8AC3E}">
        <p14:creationId xmlns:p14="http://schemas.microsoft.com/office/powerpoint/2010/main" val="199892979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2B8490F-BBBD-4EBA-8948-8414DC357986}" type="datetimeFigureOut">
              <a:rPr lang="en-AU" smtClean="0"/>
              <a:t>11/07/2022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19C0A4-0132-43BA-870B-CB718BA8187B}" type="slidenum">
              <a:rPr lang="en-AU" smtClean="0"/>
              <a:t>‹#›</a:t>
            </a:fld>
            <a:endParaRPr lang="en-AU"/>
          </a:p>
        </p:txBody>
      </p:sp>
    </p:spTree>
    <p:extLst>
      <p:ext uri="{BB962C8B-B14F-4D97-AF65-F5344CB8AC3E}">
        <p14:creationId xmlns:p14="http://schemas.microsoft.com/office/powerpoint/2010/main" val="1109767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B8490F-BBBD-4EBA-8948-8414DC357986}" type="datetimeFigureOut">
              <a:rPr lang="en-AU" smtClean="0"/>
              <a:t>11/07/2022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19C0A4-0132-43BA-870B-CB718BA8187B}" type="slidenum">
              <a:rPr lang="en-AU" smtClean="0"/>
              <a:t>‹#›</a:t>
            </a:fld>
            <a:endParaRPr lang="en-AU"/>
          </a:p>
        </p:txBody>
      </p:sp>
    </p:spTree>
    <p:extLst>
      <p:ext uri="{BB962C8B-B14F-4D97-AF65-F5344CB8AC3E}">
        <p14:creationId xmlns:p14="http://schemas.microsoft.com/office/powerpoint/2010/main" val="28368479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B8490F-BBBD-4EBA-8948-8414DC357986}" type="datetimeFigureOut">
              <a:rPr lang="en-AU" smtClean="0"/>
              <a:t>11/07/2022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19C0A4-0132-43BA-870B-CB718BA8187B}" type="slidenum">
              <a:rPr lang="en-AU" smtClean="0"/>
              <a:t>‹#›</a:t>
            </a:fld>
            <a:endParaRPr lang="en-AU"/>
          </a:p>
        </p:txBody>
      </p:sp>
    </p:spTree>
    <p:extLst>
      <p:ext uri="{BB962C8B-B14F-4D97-AF65-F5344CB8AC3E}">
        <p14:creationId xmlns:p14="http://schemas.microsoft.com/office/powerpoint/2010/main" val="3652162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B8490F-BBBD-4EBA-8948-8414DC357986}" type="datetimeFigureOut">
              <a:rPr lang="en-AU" smtClean="0"/>
              <a:t>11/07/2022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19C0A4-0132-43BA-870B-CB718BA8187B}" type="slidenum">
              <a:rPr lang="en-AU" smtClean="0"/>
              <a:t>‹#›</a:t>
            </a:fld>
            <a:endParaRPr lang="en-AU"/>
          </a:p>
        </p:txBody>
      </p:sp>
    </p:spTree>
    <p:extLst>
      <p:ext uri="{BB962C8B-B14F-4D97-AF65-F5344CB8AC3E}">
        <p14:creationId xmlns:p14="http://schemas.microsoft.com/office/powerpoint/2010/main" val="391538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2B8490F-BBBD-4EBA-8948-8414DC357986}" type="datetimeFigureOut">
              <a:rPr lang="en-AU" smtClean="0"/>
              <a:t>11/07/2022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19C0A4-0132-43BA-870B-CB718BA8187B}" type="slidenum">
              <a:rPr lang="en-AU" smtClean="0"/>
              <a:t>‹#›</a:t>
            </a:fld>
            <a:endParaRPr lang="en-AU"/>
          </a:p>
        </p:txBody>
      </p:sp>
    </p:spTree>
    <p:extLst>
      <p:ext uri="{BB962C8B-B14F-4D97-AF65-F5344CB8AC3E}">
        <p14:creationId xmlns:p14="http://schemas.microsoft.com/office/powerpoint/2010/main" val="1662150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2B8490F-BBBD-4EBA-8948-8414DC357986}" type="datetimeFigureOut">
              <a:rPr lang="en-AU" smtClean="0"/>
              <a:t>11/07/2022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719C0A4-0132-43BA-870B-CB718BA8187B}" type="slidenum">
              <a:rPr lang="en-AU" smtClean="0"/>
              <a:t>‹#›</a:t>
            </a:fld>
            <a:endParaRPr lang="en-AU"/>
          </a:p>
        </p:txBody>
      </p:sp>
    </p:spTree>
    <p:extLst>
      <p:ext uri="{BB962C8B-B14F-4D97-AF65-F5344CB8AC3E}">
        <p14:creationId xmlns:p14="http://schemas.microsoft.com/office/powerpoint/2010/main" val="1528575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B8490F-BBBD-4EBA-8948-8414DC357986}" type="datetimeFigureOut">
              <a:rPr lang="en-AU" smtClean="0"/>
              <a:t>11/07/2022</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3719C0A4-0132-43BA-870B-CB718BA8187B}" type="slidenum">
              <a:rPr lang="en-AU" smtClean="0"/>
              <a:t>‹#›</a:t>
            </a:fld>
            <a:endParaRPr lang="en-AU"/>
          </a:p>
        </p:txBody>
      </p:sp>
    </p:spTree>
    <p:extLst>
      <p:ext uri="{BB962C8B-B14F-4D97-AF65-F5344CB8AC3E}">
        <p14:creationId xmlns:p14="http://schemas.microsoft.com/office/powerpoint/2010/main" val="1660283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2B8490F-BBBD-4EBA-8948-8414DC357986}" type="datetimeFigureOut">
              <a:rPr lang="en-AU" smtClean="0"/>
              <a:t>11/07/2022</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3719C0A4-0132-43BA-870B-CB718BA8187B}" type="slidenum">
              <a:rPr lang="en-AU" smtClean="0"/>
              <a:t>‹#›</a:t>
            </a:fld>
            <a:endParaRPr lang="en-AU"/>
          </a:p>
        </p:txBody>
      </p:sp>
    </p:spTree>
    <p:extLst>
      <p:ext uri="{BB962C8B-B14F-4D97-AF65-F5344CB8AC3E}">
        <p14:creationId xmlns:p14="http://schemas.microsoft.com/office/powerpoint/2010/main" val="3733785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B8490F-BBBD-4EBA-8948-8414DC357986}" type="datetimeFigureOut">
              <a:rPr lang="en-AU" smtClean="0"/>
              <a:t>11/07/2022</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3719C0A4-0132-43BA-870B-CB718BA8187B}" type="slidenum">
              <a:rPr lang="en-AU" smtClean="0"/>
              <a:t>‹#›</a:t>
            </a:fld>
            <a:endParaRPr lang="en-AU"/>
          </a:p>
        </p:txBody>
      </p:sp>
    </p:spTree>
    <p:extLst>
      <p:ext uri="{BB962C8B-B14F-4D97-AF65-F5344CB8AC3E}">
        <p14:creationId xmlns:p14="http://schemas.microsoft.com/office/powerpoint/2010/main" val="163820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2B8490F-BBBD-4EBA-8948-8414DC357986}" type="datetimeFigureOut">
              <a:rPr lang="en-AU" smtClean="0"/>
              <a:t>11/07/2022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719C0A4-0132-43BA-870B-CB718BA8187B}" type="slidenum">
              <a:rPr lang="en-AU" smtClean="0"/>
              <a:t>‹#›</a:t>
            </a:fld>
            <a:endParaRPr lang="en-AU"/>
          </a:p>
        </p:txBody>
      </p:sp>
    </p:spTree>
    <p:extLst>
      <p:ext uri="{BB962C8B-B14F-4D97-AF65-F5344CB8AC3E}">
        <p14:creationId xmlns:p14="http://schemas.microsoft.com/office/powerpoint/2010/main" val="4148724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2B8490F-BBBD-4EBA-8948-8414DC357986}" type="datetimeFigureOut">
              <a:rPr lang="en-AU" smtClean="0"/>
              <a:t>11/07/2022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719C0A4-0132-43BA-870B-CB718BA8187B}" type="slidenum">
              <a:rPr lang="en-AU" smtClean="0"/>
              <a:t>‹#›</a:t>
            </a:fld>
            <a:endParaRPr lang="en-AU"/>
          </a:p>
        </p:txBody>
      </p:sp>
    </p:spTree>
    <p:extLst>
      <p:ext uri="{BB962C8B-B14F-4D97-AF65-F5344CB8AC3E}">
        <p14:creationId xmlns:p14="http://schemas.microsoft.com/office/powerpoint/2010/main" val="29752164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B8490F-BBBD-4EBA-8948-8414DC357986}" type="datetimeFigureOut">
              <a:rPr lang="en-AU" smtClean="0"/>
              <a:t>11/07/2022</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19C0A4-0132-43BA-870B-CB718BA8187B}" type="slidenum">
              <a:rPr lang="en-AU" smtClean="0"/>
              <a:t>‹#›</a:t>
            </a:fld>
            <a:endParaRPr lang="en-AU"/>
          </a:p>
        </p:txBody>
      </p:sp>
    </p:spTree>
    <p:extLst>
      <p:ext uri="{BB962C8B-B14F-4D97-AF65-F5344CB8AC3E}">
        <p14:creationId xmlns:p14="http://schemas.microsoft.com/office/powerpoint/2010/main" val="15928379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mailto:cdmcc0@eq.edu.au" TargetMode="External"/><Relationship Id="rId2" Type="http://schemas.openxmlformats.org/officeDocument/2006/relationships/hyperlink" Target="mailto:lxmck6@eq.edu.au" TargetMode="External"/><Relationship Id="rId1" Type="http://schemas.openxmlformats.org/officeDocument/2006/relationships/slideLayout" Target="../slideLayouts/slideLayout2.xml"/><Relationship Id="rId4" Type="http://schemas.openxmlformats.org/officeDocument/2006/relationships/hyperlink" Target="mailto:eahan0@eq.edu.a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43403952"/>
              </p:ext>
            </p:extLst>
          </p:nvPr>
        </p:nvGraphicFramePr>
        <p:xfrm>
          <a:off x="17778" y="4070"/>
          <a:ext cx="12174222" cy="6853929"/>
        </p:xfrm>
        <a:graphic>
          <a:graphicData uri="http://schemas.openxmlformats.org/drawingml/2006/table">
            <a:tbl>
              <a:tblPr/>
              <a:tblGrid>
                <a:gridCol w="12174222">
                  <a:extLst>
                    <a:ext uri="{9D8B030D-6E8A-4147-A177-3AD203B41FA5}">
                      <a16:colId xmlns:a16="http://schemas.microsoft.com/office/drawing/2014/main" val="885475754"/>
                    </a:ext>
                  </a:extLst>
                </a:gridCol>
              </a:tblGrid>
              <a:tr h="6853929">
                <a:tc>
                  <a:txBody>
                    <a:bodyPr/>
                    <a:lstStyle/>
                    <a:p>
                      <a:endParaRPr lang="en-AU" dirty="0"/>
                    </a:p>
                  </a:txBody>
                  <a:tcPr>
                    <a:lnL w="76200" cmpd="sng">
                      <a:solidFill>
                        <a:schemeClr val="accent6">
                          <a:lumMod val="75000"/>
                        </a:schemeClr>
                      </a:solidFill>
                      <a:prstDash val="solid"/>
                    </a:lnL>
                    <a:lnR w="76200" cmpd="sng">
                      <a:solidFill>
                        <a:schemeClr val="accent6">
                          <a:lumMod val="75000"/>
                        </a:schemeClr>
                      </a:solidFill>
                      <a:prstDash val="solid"/>
                    </a:lnR>
                    <a:lnT w="76200" cmpd="sng">
                      <a:solidFill>
                        <a:schemeClr val="accent6">
                          <a:lumMod val="75000"/>
                        </a:schemeClr>
                      </a:solidFill>
                      <a:prstDash val="solid"/>
                    </a:lnT>
                    <a:lnB w="76200" cmpd="sng">
                      <a:solidFill>
                        <a:schemeClr val="accent6">
                          <a:lumMod val="75000"/>
                        </a:schemeClr>
                      </a:solidFill>
                      <a:prstDash val="solid"/>
                    </a:lnB>
                  </a:tcPr>
                </a:tc>
                <a:extLst>
                  <a:ext uri="{0D108BD9-81ED-4DB2-BD59-A6C34878D82A}">
                    <a16:rowId xmlns:a16="http://schemas.microsoft.com/office/drawing/2014/main" val="2872906115"/>
                  </a:ext>
                </a:extLst>
              </a:tr>
            </a:tbl>
          </a:graphicData>
        </a:graphic>
      </p:graphicFrame>
      <p:sp>
        <p:nvSpPr>
          <p:cNvPr id="2" name="Title 1"/>
          <p:cNvSpPr>
            <a:spLocks noGrp="1"/>
          </p:cNvSpPr>
          <p:nvPr>
            <p:ph type="ctrTitle"/>
          </p:nvPr>
        </p:nvSpPr>
        <p:spPr>
          <a:xfrm>
            <a:off x="1524000" y="2526073"/>
            <a:ext cx="9144000" cy="1871756"/>
          </a:xfrm>
        </p:spPr>
        <p:txBody>
          <a:bodyPr>
            <a:normAutofit fontScale="90000"/>
          </a:bodyPr>
          <a:lstStyle/>
          <a:p>
            <a:r>
              <a:rPr lang="en-AU" sz="8000" dirty="0">
                <a:solidFill>
                  <a:schemeClr val="accent6">
                    <a:lumMod val="75000"/>
                  </a:schemeClr>
                </a:solidFill>
                <a:latin typeface="Arial" panose="020B0604020202020204" pitchFamily="34" charset="0"/>
                <a:cs typeface="Arial" panose="020B0604020202020204" pitchFamily="34" charset="0"/>
              </a:rPr>
              <a:t>Social and Community Studies</a:t>
            </a:r>
          </a:p>
        </p:txBody>
      </p:sp>
      <p:sp>
        <p:nvSpPr>
          <p:cNvPr id="3" name="Subtitle 2"/>
          <p:cNvSpPr>
            <a:spLocks noGrp="1"/>
          </p:cNvSpPr>
          <p:nvPr>
            <p:ph type="subTitle" idx="1"/>
          </p:nvPr>
        </p:nvSpPr>
        <p:spPr>
          <a:xfrm>
            <a:off x="1524000" y="4590328"/>
            <a:ext cx="9144000" cy="655926"/>
          </a:xfrm>
        </p:spPr>
        <p:txBody>
          <a:bodyPr>
            <a:normAutofit/>
          </a:bodyPr>
          <a:lstStyle/>
          <a:p>
            <a:r>
              <a:rPr lang="en-AU" sz="3000" b="1" dirty="0">
                <a:solidFill>
                  <a:schemeClr val="accent6">
                    <a:lumMod val="75000"/>
                  </a:schemeClr>
                </a:solidFill>
                <a:latin typeface="Arial" panose="020B0604020202020204" pitchFamily="34" charset="0"/>
                <a:cs typeface="Arial" panose="020B0604020202020204" pitchFamily="34" charset="0"/>
              </a:rPr>
              <a:t>Applied Subject</a:t>
            </a:r>
          </a:p>
        </p:txBody>
      </p:sp>
      <p:pic>
        <p:nvPicPr>
          <p:cNvPr id="6" name="Picture 5" descr="G:\Coredata\Office\Schools - Operations\School Logos\New 2018\lowood_02_com - CLEAR BACKGROUND.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0" y="898958"/>
            <a:ext cx="1704975" cy="2079625"/>
          </a:xfrm>
          <a:prstGeom prst="rect">
            <a:avLst/>
          </a:prstGeom>
          <a:noFill/>
          <a:ln>
            <a:noFill/>
          </a:ln>
        </p:spPr>
      </p:pic>
    </p:spTree>
    <p:extLst>
      <p:ext uri="{BB962C8B-B14F-4D97-AF65-F5344CB8AC3E}">
        <p14:creationId xmlns:p14="http://schemas.microsoft.com/office/powerpoint/2010/main" val="200908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1" y="0"/>
          <a:ext cx="12192000" cy="6858000"/>
        </p:xfrm>
        <a:graphic>
          <a:graphicData uri="http://schemas.openxmlformats.org/drawingml/2006/table">
            <a:tbl>
              <a:tblPr/>
              <a:tblGrid>
                <a:gridCol w="12192000">
                  <a:extLst>
                    <a:ext uri="{9D8B030D-6E8A-4147-A177-3AD203B41FA5}">
                      <a16:colId xmlns:a16="http://schemas.microsoft.com/office/drawing/2014/main" val="3467338452"/>
                    </a:ext>
                  </a:extLst>
                </a:gridCol>
              </a:tblGrid>
              <a:tr h="6858000">
                <a:tc>
                  <a:txBody>
                    <a:bodyPr/>
                    <a:lstStyle/>
                    <a:p>
                      <a:endParaRPr lang="en-AU" dirty="0"/>
                    </a:p>
                  </a:txBody>
                  <a:tcPr>
                    <a:lnL w="76200" cmpd="sng">
                      <a:solidFill>
                        <a:schemeClr val="accent6">
                          <a:lumMod val="75000"/>
                        </a:schemeClr>
                      </a:solidFill>
                      <a:prstDash val="solid"/>
                    </a:lnL>
                    <a:lnR w="76200" cmpd="sng">
                      <a:solidFill>
                        <a:schemeClr val="accent6">
                          <a:lumMod val="75000"/>
                        </a:schemeClr>
                      </a:solidFill>
                      <a:prstDash val="solid"/>
                    </a:lnR>
                    <a:lnT w="76200" cmpd="sng">
                      <a:solidFill>
                        <a:schemeClr val="accent6">
                          <a:lumMod val="75000"/>
                        </a:schemeClr>
                      </a:solidFill>
                      <a:prstDash val="solid"/>
                    </a:lnT>
                    <a:lnB w="76200" cmpd="sng">
                      <a:solidFill>
                        <a:schemeClr val="accent6">
                          <a:lumMod val="75000"/>
                        </a:schemeClr>
                      </a:solidFill>
                      <a:prstDash val="solid"/>
                    </a:lnB>
                  </a:tcPr>
                </a:tc>
                <a:extLst>
                  <a:ext uri="{0D108BD9-81ED-4DB2-BD59-A6C34878D82A}">
                    <a16:rowId xmlns:a16="http://schemas.microsoft.com/office/drawing/2014/main" val="16804689"/>
                  </a:ext>
                </a:extLst>
              </a:tr>
            </a:tbl>
          </a:graphicData>
        </a:graphic>
      </p:graphicFrame>
      <p:sp>
        <p:nvSpPr>
          <p:cNvPr id="2" name="Title 1"/>
          <p:cNvSpPr>
            <a:spLocks noGrp="1"/>
          </p:cNvSpPr>
          <p:nvPr>
            <p:ph type="title"/>
          </p:nvPr>
        </p:nvSpPr>
        <p:spPr/>
        <p:txBody>
          <a:bodyPr/>
          <a:lstStyle/>
          <a:p>
            <a:r>
              <a:rPr lang="en-AU" b="1" dirty="0">
                <a:solidFill>
                  <a:schemeClr val="accent6">
                    <a:lumMod val="75000"/>
                  </a:schemeClr>
                </a:solidFill>
              </a:rPr>
              <a:t>Essential and Applied Subjects</a:t>
            </a:r>
          </a:p>
        </p:txBody>
      </p:sp>
      <p:sp>
        <p:nvSpPr>
          <p:cNvPr id="3" name="Content Placeholder 2"/>
          <p:cNvSpPr>
            <a:spLocks noGrp="1"/>
          </p:cNvSpPr>
          <p:nvPr>
            <p:ph idx="1"/>
          </p:nvPr>
        </p:nvSpPr>
        <p:spPr/>
        <p:txBody>
          <a:bodyPr/>
          <a:lstStyle/>
          <a:p>
            <a:r>
              <a:rPr lang="en-AU" dirty="0"/>
              <a:t>Applied subjects are suited to students who are primarily interested in pathways beyond senior secondary schooling that lead to vocational education and training or work. </a:t>
            </a:r>
          </a:p>
          <a:p>
            <a:r>
              <a:rPr lang="en-AU" dirty="0"/>
              <a:t>Results in Applied subjects contribute to the award of a QCE and one Applied subject result may contribute to an ATAR. </a:t>
            </a:r>
          </a:p>
          <a:p>
            <a:r>
              <a:rPr lang="en-AU" dirty="0"/>
              <a:t>At Lowood SHS we do not recommend students wishing to undertake an ATAR enter an Applied subject. </a:t>
            </a:r>
          </a:p>
          <a:p>
            <a:r>
              <a:rPr lang="en-AU" dirty="0"/>
              <a:t>Students will need solid foundational skills in literacy, numeracy, applied learning, community connections and core skills for work from which to work in an Applied subject. </a:t>
            </a:r>
          </a:p>
        </p:txBody>
      </p:sp>
    </p:spTree>
    <p:extLst>
      <p:ext uri="{BB962C8B-B14F-4D97-AF65-F5344CB8AC3E}">
        <p14:creationId xmlns:p14="http://schemas.microsoft.com/office/powerpoint/2010/main" val="39814289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424753469"/>
              </p:ext>
            </p:extLst>
          </p:nvPr>
        </p:nvGraphicFramePr>
        <p:xfrm>
          <a:off x="1" y="0"/>
          <a:ext cx="12192000" cy="6858000"/>
        </p:xfrm>
        <a:graphic>
          <a:graphicData uri="http://schemas.openxmlformats.org/drawingml/2006/table">
            <a:tbl>
              <a:tblPr/>
              <a:tblGrid>
                <a:gridCol w="12192000">
                  <a:extLst>
                    <a:ext uri="{9D8B030D-6E8A-4147-A177-3AD203B41FA5}">
                      <a16:colId xmlns:a16="http://schemas.microsoft.com/office/drawing/2014/main" val="3467338452"/>
                    </a:ext>
                  </a:extLst>
                </a:gridCol>
              </a:tblGrid>
              <a:tr h="6858000">
                <a:tc>
                  <a:txBody>
                    <a:bodyPr/>
                    <a:lstStyle/>
                    <a:p>
                      <a:endParaRPr lang="en-AU" dirty="0"/>
                    </a:p>
                  </a:txBody>
                  <a:tcPr>
                    <a:lnL w="76200" cmpd="sng">
                      <a:solidFill>
                        <a:schemeClr val="accent6">
                          <a:lumMod val="75000"/>
                        </a:schemeClr>
                      </a:solidFill>
                      <a:prstDash val="solid"/>
                    </a:lnL>
                    <a:lnR w="76200" cmpd="sng">
                      <a:solidFill>
                        <a:schemeClr val="accent6">
                          <a:lumMod val="75000"/>
                        </a:schemeClr>
                      </a:solidFill>
                      <a:prstDash val="solid"/>
                    </a:lnR>
                    <a:lnT w="76200" cmpd="sng">
                      <a:solidFill>
                        <a:schemeClr val="accent6">
                          <a:lumMod val="75000"/>
                        </a:schemeClr>
                      </a:solidFill>
                      <a:prstDash val="solid"/>
                    </a:lnT>
                    <a:lnB w="76200" cmpd="sng">
                      <a:solidFill>
                        <a:schemeClr val="accent6">
                          <a:lumMod val="75000"/>
                        </a:schemeClr>
                      </a:solidFill>
                      <a:prstDash val="solid"/>
                    </a:lnB>
                  </a:tcPr>
                </a:tc>
                <a:extLst>
                  <a:ext uri="{0D108BD9-81ED-4DB2-BD59-A6C34878D82A}">
                    <a16:rowId xmlns:a16="http://schemas.microsoft.com/office/drawing/2014/main" val="16804689"/>
                  </a:ext>
                </a:extLst>
              </a:tr>
            </a:tbl>
          </a:graphicData>
        </a:graphic>
      </p:graphicFrame>
      <p:sp>
        <p:nvSpPr>
          <p:cNvPr id="2" name="Title 1"/>
          <p:cNvSpPr>
            <a:spLocks noGrp="1"/>
          </p:cNvSpPr>
          <p:nvPr>
            <p:ph type="title"/>
          </p:nvPr>
        </p:nvSpPr>
        <p:spPr/>
        <p:txBody>
          <a:bodyPr/>
          <a:lstStyle/>
          <a:p>
            <a:r>
              <a:rPr lang="en-AU" b="1" dirty="0">
                <a:solidFill>
                  <a:schemeClr val="accent6">
                    <a:lumMod val="75000"/>
                  </a:schemeClr>
                </a:solidFill>
              </a:rPr>
              <a:t>Frequently Asked Questions</a:t>
            </a:r>
          </a:p>
        </p:txBody>
      </p:sp>
      <p:sp>
        <p:nvSpPr>
          <p:cNvPr id="3" name="Content Placeholder 2"/>
          <p:cNvSpPr>
            <a:spLocks noGrp="1"/>
          </p:cNvSpPr>
          <p:nvPr>
            <p:ph idx="1"/>
          </p:nvPr>
        </p:nvSpPr>
        <p:spPr/>
        <p:txBody>
          <a:bodyPr>
            <a:normAutofit lnSpcReduction="10000"/>
          </a:bodyPr>
          <a:lstStyle/>
          <a:p>
            <a:pPr marL="0" indent="0">
              <a:buNone/>
            </a:pPr>
            <a:r>
              <a:rPr lang="en-AU" dirty="0"/>
              <a:t>Question:</a:t>
            </a:r>
          </a:p>
          <a:p>
            <a:r>
              <a:rPr lang="en-AU" dirty="0"/>
              <a:t>What topics will we cover in SCS?</a:t>
            </a:r>
          </a:p>
          <a:p>
            <a:pPr marL="0" indent="0">
              <a:buNone/>
            </a:pPr>
            <a:r>
              <a:rPr lang="en-AU" dirty="0"/>
              <a:t>Answer:</a:t>
            </a:r>
          </a:p>
          <a:p>
            <a:r>
              <a:rPr lang="en-AU" dirty="0"/>
              <a:t>Over the two year course, topics will include:</a:t>
            </a:r>
          </a:p>
          <a:p>
            <a:pPr lvl="1"/>
            <a:r>
              <a:rPr lang="en-AU" dirty="0"/>
              <a:t>Gender and Identity</a:t>
            </a:r>
          </a:p>
          <a:p>
            <a:pPr lvl="1"/>
            <a:r>
              <a:rPr lang="en-AU" dirty="0"/>
              <a:t>Health and Nutrition</a:t>
            </a:r>
          </a:p>
          <a:p>
            <a:pPr lvl="1"/>
            <a:r>
              <a:rPr lang="en-AU" dirty="0"/>
              <a:t>Australia’s place in the World</a:t>
            </a:r>
          </a:p>
          <a:p>
            <a:pPr lvl="1"/>
            <a:r>
              <a:rPr lang="en-AU" dirty="0"/>
              <a:t>Science and technology and how they affect your life</a:t>
            </a:r>
          </a:p>
          <a:p>
            <a:pPr lvl="1"/>
            <a:r>
              <a:rPr lang="en-AU" dirty="0"/>
              <a:t>The world of work</a:t>
            </a:r>
          </a:p>
          <a:p>
            <a:pPr lvl="1"/>
            <a:r>
              <a:rPr lang="en-AU" dirty="0"/>
              <a:t>Legally, it could be you – the role of law in our everyday lives.</a:t>
            </a:r>
          </a:p>
        </p:txBody>
      </p:sp>
    </p:spTree>
    <p:extLst>
      <p:ext uri="{BB962C8B-B14F-4D97-AF65-F5344CB8AC3E}">
        <p14:creationId xmlns:p14="http://schemas.microsoft.com/office/powerpoint/2010/main" val="3958924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424753469"/>
              </p:ext>
            </p:extLst>
          </p:nvPr>
        </p:nvGraphicFramePr>
        <p:xfrm>
          <a:off x="1" y="0"/>
          <a:ext cx="12192000" cy="6858000"/>
        </p:xfrm>
        <a:graphic>
          <a:graphicData uri="http://schemas.openxmlformats.org/drawingml/2006/table">
            <a:tbl>
              <a:tblPr/>
              <a:tblGrid>
                <a:gridCol w="12192000">
                  <a:extLst>
                    <a:ext uri="{9D8B030D-6E8A-4147-A177-3AD203B41FA5}">
                      <a16:colId xmlns:a16="http://schemas.microsoft.com/office/drawing/2014/main" val="3467338452"/>
                    </a:ext>
                  </a:extLst>
                </a:gridCol>
              </a:tblGrid>
              <a:tr h="6858000">
                <a:tc>
                  <a:txBody>
                    <a:bodyPr/>
                    <a:lstStyle/>
                    <a:p>
                      <a:endParaRPr lang="en-AU" dirty="0"/>
                    </a:p>
                  </a:txBody>
                  <a:tcPr>
                    <a:lnL w="76200" cmpd="sng">
                      <a:solidFill>
                        <a:schemeClr val="accent6">
                          <a:lumMod val="75000"/>
                        </a:schemeClr>
                      </a:solidFill>
                      <a:prstDash val="solid"/>
                    </a:lnL>
                    <a:lnR w="76200" cmpd="sng">
                      <a:solidFill>
                        <a:schemeClr val="accent6">
                          <a:lumMod val="75000"/>
                        </a:schemeClr>
                      </a:solidFill>
                      <a:prstDash val="solid"/>
                    </a:lnR>
                    <a:lnT w="76200" cmpd="sng">
                      <a:solidFill>
                        <a:schemeClr val="accent6">
                          <a:lumMod val="75000"/>
                        </a:schemeClr>
                      </a:solidFill>
                      <a:prstDash val="solid"/>
                    </a:lnT>
                    <a:lnB w="76200" cmpd="sng">
                      <a:solidFill>
                        <a:schemeClr val="accent6">
                          <a:lumMod val="75000"/>
                        </a:schemeClr>
                      </a:solidFill>
                      <a:prstDash val="solid"/>
                    </a:lnB>
                  </a:tcPr>
                </a:tc>
                <a:extLst>
                  <a:ext uri="{0D108BD9-81ED-4DB2-BD59-A6C34878D82A}">
                    <a16:rowId xmlns:a16="http://schemas.microsoft.com/office/drawing/2014/main" val="16804689"/>
                  </a:ext>
                </a:extLst>
              </a:tr>
            </a:tbl>
          </a:graphicData>
        </a:graphic>
      </p:graphicFrame>
      <p:sp>
        <p:nvSpPr>
          <p:cNvPr id="2" name="Title 1"/>
          <p:cNvSpPr>
            <a:spLocks noGrp="1"/>
          </p:cNvSpPr>
          <p:nvPr>
            <p:ph type="title"/>
          </p:nvPr>
        </p:nvSpPr>
        <p:spPr/>
        <p:txBody>
          <a:bodyPr/>
          <a:lstStyle/>
          <a:p>
            <a:r>
              <a:rPr lang="en-AU" b="1" dirty="0">
                <a:solidFill>
                  <a:schemeClr val="accent6">
                    <a:lumMod val="75000"/>
                  </a:schemeClr>
                </a:solidFill>
              </a:rPr>
              <a:t>Frequently Asked Questions</a:t>
            </a:r>
          </a:p>
        </p:txBody>
      </p:sp>
      <p:sp>
        <p:nvSpPr>
          <p:cNvPr id="3" name="Content Placeholder 2"/>
          <p:cNvSpPr>
            <a:spLocks noGrp="1"/>
          </p:cNvSpPr>
          <p:nvPr>
            <p:ph idx="1"/>
          </p:nvPr>
        </p:nvSpPr>
        <p:spPr>
          <a:xfrm>
            <a:off x="838200" y="1825625"/>
            <a:ext cx="10515600" cy="4505506"/>
          </a:xfrm>
        </p:spPr>
        <p:txBody>
          <a:bodyPr>
            <a:normAutofit/>
          </a:bodyPr>
          <a:lstStyle/>
          <a:p>
            <a:pPr marL="0" indent="0">
              <a:buNone/>
            </a:pPr>
            <a:r>
              <a:rPr lang="en-AU" dirty="0"/>
              <a:t>Question:</a:t>
            </a:r>
          </a:p>
          <a:p>
            <a:r>
              <a:rPr lang="en-AU" dirty="0"/>
              <a:t>What assessment will I have to complete?</a:t>
            </a:r>
          </a:p>
          <a:p>
            <a:pPr marL="0" indent="0">
              <a:buNone/>
            </a:pPr>
            <a:r>
              <a:rPr lang="en-AU" dirty="0"/>
              <a:t>Answer:</a:t>
            </a:r>
          </a:p>
          <a:p>
            <a:r>
              <a:rPr lang="en-AU" dirty="0"/>
              <a:t>There are 4 types of assessment in SCS. You will complete all 4 types in Year 11, and the all 4 types again in Year 12. There is NO EXTERNAL EXAM.</a:t>
            </a:r>
          </a:p>
          <a:p>
            <a:pPr lvl="1"/>
            <a:r>
              <a:rPr lang="en-AU" dirty="0"/>
              <a:t>Examination - Combination Response </a:t>
            </a:r>
          </a:p>
          <a:p>
            <a:pPr lvl="1"/>
            <a:r>
              <a:rPr lang="en-AU" dirty="0"/>
              <a:t>Project – written, practical and reflective components </a:t>
            </a:r>
          </a:p>
          <a:p>
            <a:pPr lvl="1"/>
            <a:r>
              <a:rPr lang="en-AU" dirty="0"/>
              <a:t>Investigation – multimodal presentation </a:t>
            </a:r>
          </a:p>
          <a:p>
            <a:pPr lvl="1"/>
            <a:r>
              <a:rPr lang="en-AU" dirty="0"/>
              <a:t>Examination – Essay response </a:t>
            </a:r>
          </a:p>
        </p:txBody>
      </p:sp>
    </p:spTree>
    <p:extLst>
      <p:ext uri="{BB962C8B-B14F-4D97-AF65-F5344CB8AC3E}">
        <p14:creationId xmlns:p14="http://schemas.microsoft.com/office/powerpoint/2010/main" val="7968638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424753469"/>
              </p:ext>
            </p:extLst>
          </p:nvPr>
        </p:nvGraphicFramePr>
        <p:xfrm>
          <a:off x="1" y="0"/>
          <a:ext cx="12192000" cy="6858000"/>
        </p:xfrm>
        <a:graphic>
          <a:graphicData uri="http://schemas.openxmlformats.org/drawingml/2006/table">
            <a:tbl>
              <a:tblPr/>
              <a:tblGrid>
                <a:gridCol w="12192000">
                  <a:extLst>
                    <a:ext uri="{9D8B030D-6E8A-4147-A177-3AD203B41FA5}">
                      <a16:colId xmlns:a16="http://schemas.microsoft.com/office/drawing/2014/main" val="3467338452"/>
                    </a:ext>
                  </a:extLst>
                </a:gridCol>
              </a:tblGrid>
              <a:tr h="6858000">
                <a:tc>
                  <a:txBody>
                    <a:bodyPr/>
                    <a:lstStyle/>
                    <a:p>
                      <a:endParaRPr lang="en-AU" dirty="0"/>
                    </a:p>
                  </a:txBody>
                  <a:tcPr>
                    <a:lnL w="76200" cmpd="sng">
                      <a:solidFill>
                        <a:schemeClr val="accent6">
                          <a:lumMod val="75000"/>
                        </a:schemeClr>
                      </a:solidFill>
                      <a:prstDash val="solid"/>
                    </a:lnL>
                    <a:lnR w="76200" cmpd="sng">
                      <a:solidFill>
                        <a:schemeClr val="accent6">
                          <a:lumMod val="75000"/>
                        </a:schemeClr>
                      </a:solidFill>
                      <a:prstDash val="solid"/>
                    </a:lnR>
                    <a:lnT w="76200" cmpd="sng">
                      <a:solidFill>
                        <a:schemeClr val="accent6">
                          <a:lumMod val="75000"/>
                        </a:schemeClr>
                      </a:solidFill>
                      <a:prstDash val="solid"/>
                    </a:lnT>
                    <a:lnB w="76200" cmpd="sng">
                      <a:solidFill>
                        <a:schemeClr val="accent6">
                          <a:lumMod val="75000"/>
                        </a:schemeClr>
                      </a:solidFill>
                      <a:prstDash val="solid"/>
                    </a:lnB>
                  </a:tcPr>
                </a:tc>
                <a:extLst>
                  <a:ext uri="{0D108BD9-81ED-4DB2-BD59-A6C34878D82A}">
                    <a16:rowId xmlns:a16="http://schemas.microsoft.com/office/drawing/2014/main" val="16804689"/>
                  </a:ext>
                </a:extLst>
              </a:tr>
            </a:tbl>
          </a:graphicData>
        </a:graphic>
      </p:graphicFrame>
      <p:sp>
        <p:nvSpPr>
          <p:cNvPr id="2" name="Title 1"/>
          <p:cNvSpPr>
            <a:spLocks noGrp="1"/>
          </p:cNvSpPr>
          <p:nvPr>
            <p:ph type="title"/>
          </p:nvPr>
        </p:nvSpPr>
        <p:spPr/>
        <p:txBody>
          <a:bodyPr/>
          <a:lstStyle/>
          <a:p>
            <a:r>
              <a:rPr lang="en-AU" b="1" dirty="0">
                <a:solidFill>
                  <a:schemeClr val="accent6">
                    <a:lumMod val="75000"/>
                  </a:schemeClr>
                </a:solidFill>
              </a:rPr>
              <a:t>Frequently Asked Questions</a:t>
            </a:r>
          </a:p>
        </p:txBody>
      </p:sp>
      <p:sp>
        <p:nvSpPr>
          <p:cNvPr id="3" name="Content Placeholder 2"/>
          <p:cNvSpPr>
            <a:spLocks noGrp="1"/>
          </p:cNvSpPr>
          <p:nvPr>
            <p:ph idx="1"/>
          </p:nvPr>
        </p:nvSpPr>
        <p:spPr/>
        <p:txBody>
          <a:bodyPr/>
          <a:lstStyle/>
          <a:p>
            <a:pPr marL="0" indent="0">
              <a:buNone/>
            </a:pPr>
            <a:r>
              <a:rPr lang="en-AU" dirty="0"/>
              <a:t>Question:</a:t>
            </a:r>
          </a:p>
          <a:p>
            <a:r>
              <a:rPr lang="en-AU" dirty="0"/>
              <a:t>What sort of projects do we do?</a:t>
            </a:r>
          </a:p>
          <a:p>
            <a:pPr marL="0" indent="0">
              <a:buNone/>
            </a:pPr>
            <a:r>
              <a:rPr lang="en-AU" dirty="0"/>
              <a:t>Answer:</a:t>
            </a:r>
          </a:p>
          <a:p>
            <a:r>
              <a:rPr lang="en-AU" dirty="0"/>
              <a:t>A project has written and practical components. For example, a project to hold an information market day for healthy lifestyles will involve some planning, some research, designing handouts, thinking about what to say to people visiting your market stall, creating fun activities for the day and finally, reflecting on your market stall and critically evaluating your performance.</a:t>
            </a:r>
          </a:p>
        </p:txBody>
      </p:sp>
    </p:spTree>
    <p:extLst>
      <p:ext uri="{BB962C8B-B14F-4D97-AF65-F5344CB8AC3E}">
        <p14:creationId xmlns:p14="http://schemas.microsoft.com/office/powerpoint/2010/main" val="16794289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775893419"/>
              </p:ext>
            </p:extLst>
          </p:nvPr>
        </p:nvGraphicFramePr>
        <p:xfrm>
          <a:off x="9236" y="9236"/>
          <a:ext cx="12182764" cy="6848764"/>
        </p:xfrm>
        <a:graphic>
          <a:graphicData uri="http://schemas.openxmlformats.org/drawingml/2006/table">
            <a:tbl>
              <a:tblPr/>
              <a:tblGrid>
                <a:gridCol w="12182764">
                  <a:extLst>
                    <a:ext uri="{9D8B030D-6E8A-4147-A177-3AD203B41FA5}">
                      <a16:colId xmlns:a16="http://schemas.microsoft.com/office/drawing/2014/main" val="926282540"/>
                    </a:ext>
                  </a:extLst>
                </a:gridCol>
              </a:tblGrid>
              <a:tr h="6848764">
                <a:tc>
                  <a:txBody>
                    <a:bodyPr/>
                    <a:lstStyle/>
                    <a:p>
                      <a:endParaRPr lang="en-AU" dirty="0"/>
                    </a:p>
                  </a:txBody>
                  <a:tcPr>
                    <a:lnL w="76200" cmpd="sng">
                      <a:solidFill>
                        <a:schemeClr val="accent6">
                          <a:lumMod val="75000"/>
                        </a:schemeClr>
                      </a:solidFill>
                      <a:prstDash val="solid"/>
                    </a:lnL>
                    <a:lnR w="76200" cmpd="sng">
                      <a:solidFill>
                        <a:schemeClr val="accent6">
                          <a:lumMod val="75000"/>
                        </a:schemeClr>
                      </a:solidFill>
                      <a:prstDash val="solid"/>
                    </a:lnR>
                    <a:lnT w="76200" cmpd="sng">
                      <a:solidFill>
                        <a:schemeClr val="accent6">
                          <a:lumMod val="75000"/>
                        </a:schemeClr>
                      </a:solidFill>
                      <a:prstDash val="solid"/>
                    </a:lnT>
                    <a:lnB w="76200" cmpd="sng">
                      <a:solidFill>
                        <a:schemeClr val="accent6">
                          <a:lumMod val="75000"/>
                        </a:schemeClr>
                      </a:solidFill>
                      <a:prstDash val="solid"/>
                    </a:lnB>
                  </a:tcPr>
                </a:tc>
                <a:extLst>
                  <a:ext uri="{0D108BD9-81ED-4DB2-BD59-A6C34878D82A}">
                    <a16:rowId xmlns:a16="http://schemas.microsoft.com/office/drawing/2014/main" val="2925051774"/>
                  </a:ext>
                </a:extLst>
              </a:tr>
            </a:tbl>
          </a:graphicData>
        </a:graphic>
      </p:graphicFrame>
      <p:sp>
        <p:nvSpPr>
          <p:cNvPr id="2" name="Title 1"/>
          <p:cNvSpPr>
            <a:spLocks noGrp="1"/>
          </p:cNvSpPr>
          <p:nvPr>
            <p:ph type="title"/>
          </p:nvPr>
        </p:nvSpPr>
        <p:spPr>
          <a:xfrm>
            <a:off x="150223" y="278040"/>
            <a:ext cx="10515600" cy="1325563"/>
          </a:xfrm>
        </p:spPr>
        <p:txBody>
          <a:bodyPr/>
          <a:lstStyle/>
          <a:p>
            <a:r>
              <a:rPr lang="en-AU" b="1" dirty="0">
                <a:solidFill>
                  <a:schemeClr val="accent6">
                    <a:lumMod val="75000"/>
                  </a:schemeClr>
                </a:solidFill>
              </a:rPr>
              <a:t>Student Work Samples</a:t>
            </a:r>
          </a:p>
        </p:txBody>
      </p:sp>
      <p:sp>
        <p:nvSpPr>
          <p:cNvPr id="6" name="Content Placeholder 2"/>
          <p:cNvSpPr>
            <a:spLocks noGrp="1"/>
          </p:cNvSpPr>
          <p:nvPr>
            <p:ph sz="half" idx="1"/>
          </p:nvPr>
        </p:nvSpPr>
        <p:spPr>
          <a:xfrm>
            <a:off x="383177" y="1934197"/>
            <a:ext cx="4353484" cy="800295"/>
          </a:xfrm>
        </p:spPr>
        <p:txBody>
          <a:bodyPr/>
          <a:lstStyle/>
          <a:p>
            <a:pPr marL="0" indent="0">
              <a:buNone/>
            </a:pPr>
            <a:r>
              <a:rPr lang="en-AU" dirty="0"/>
              <a:t>Responding to sources</a:t>
            </a:r>
          </a:p>
        </p:txBody>
      </p:sp>
      <p:pic>
        <p:nvPicPr>
          <p:cNvPr id="8" name="Picture 7"/>
          <p:cNvPicPr>
            <a:picLocks noChangeAspect="1"/>
          </p:cNvPicPr>
          <p:nvPr/>
        </p:nvPicPr>
        <p:blipFill>
          <a:blip r:embed="rId2"/>
          <a:stretch>
            <a:fillRect/>
          </a:stretch>
        </p:blipFill>
        <p:spPr>
          <a:xfrm>
            <a:off x="5511724" y="121618"/>
            <a:ext cx="6410310" cy="6624000"/>
          </a:xfrm>
          <a:prstGeom prst="rect">
            <a:avLst/>
          </a:prstGeom>
        </p:spPr>
      </p:pic>
    </p:spTree>
    <p:extLst>
      <p:ext uri="{BB962C8B-B14F-4D97-AF65-F5344CB8AC3E}">
        <p14:creationId xmlns:p14="http://schemas.microsoft.com/office/powerpoint/2010/main" val="27949117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83233140"/>
              </p:ext>
            </p:extLst>
          </p:nvPr>
        </p:nvGraphicFramePr>
        <p:xfrm>
          <a:off x="9236" y="9236"/>
          <a:ext cx="12182764" cy="6848764"/>
        </p:xfrm>
        <a:graphic>
          <a:graphicData uri="http://schemas.openxmlformats.org/drawingml/2006/table">
            <a:tbl>
              <a:tblPr/>
              <a:tblGrid>
                <a:gridCol w="12182764">
                  <a:extLst>
                    <a:ext uri="{9D8B030D-6E8A-4147-A177-3AD203B41FA5}">
                      <a16:colId xmlns:a16="http://schemas.microsoft.com/office/drawing/2014/main" val="926282540"/>
                    </a:ext>
                  </a:extLst>
                </a:gridCol>
              </a:tblGrid>
              <a:tr h="6848764">
                <a:tc>
                  <a:txBody>
                    <a:bodyPr/>
                    <a:lstStyle/>
                    <a:p>
                      <a:endParaRPr lang="en-AU" dirty="0"/>
                    </a:p>
                  </a:txBody>
                  <a:tcPr>
                    <a:lnL w="76200" cmpd="sng">
                      <a:solidFill>
                        <a:schemeClr val="accent6">
                          <a:lumMod val="75000"/>
                        </a:schemeClr>
                      </a:solidFill>
                      <a:prstDash val="solid"/>
                    </a:lnL>
                    <a:lnR w="76200" cmpd="sng">
                      <a:solidFill>
                        <a:schemeClr val="accent6">
                          <a:lumMod val="75000"/>
                        </a:schemeClr>
                      </a:solidFill>
                      <a:prstDash val="solid"/>
                    </a:lnR>
                    <a:lnT w="76200" cmpd="sng">
                      <a:solidFill>
                        <a:schemeClr val="accent6">
                          <a:lumMod val="75000"/>
                        </a:schemeClr>
                      </a:solidFill>
                      <a:prstDash val="solid"/>
                    </a:lnT>
                    <a:lnB w="76200" cmpd="sng">
                      <a:solidFill>
                        <a:schemeClr val="accent6">
                          <a:lumMod val="75000"/>
                        </a:schemeClr>
                      </a:solidFill>
                      <a:prstDash val="solid"/>
                    </a:lnB>
                  </a:tcPr>
                </a:tc>
                <a:extLst>
                  <a:ext uri="{0D108BD9-81ED-4DB2-BD59-A6C34878D82A}">
                    <a16:rowId xmlns:a16="http://schemas.microsoft.com/office/drawing/2014/main" val="2925051774"/>
                  </a:ext>
                </a:extLst>
              </a:tr>
            </a:tbl>
          </a:graphicData>
        </a:graphic>
      </p:graphicFrame>
      <p:sp>
        <p:nvSpPr>
          <p:cNvPr id="2" name="Title 1"/>
          <p:cNvSpPr>
            <a:spLocks noGrp="1"/>
          </p:cNvSpPr>
          <p:nvPr>
            <p:ph type="title"/>
          </p:nvPr>
        </p:nvSpPr>
        <p:spPr>
          <a:xfrm>
            <a:off x="280851" y="164242"/>
            <a:ext cx="10515600" cy="985289"/>
          </a:xfrm>
        </p:spPr>
        <p:txBody>
          <a:bodyPr/>
          <a:lstStyle/>
          <a:p>
            <a:r>
              <a:rPr lang="en-AU" b="1" dirty="0">
                <a:solidFill>
                  <a:schemeClr val="accent6">
                    <a:lumMod val="75000"/>
                  </a:schemeClr>
                </a:solidFill>
              </a:rPr>
              <a:t>Student Work Samples</a:t>
            </a:r>
          </a:p>
        </p:txBody>
      </p:sp>
      <p:sp>
        <p:nvSpPr>
          <p:cNvPr id="3" name="Content Placeholder 2"/>
          <p:cNvSpPr>
            <a:spLocks noGrp="1"/>
          </p:cNvSpPr>
          <p:nvPr>
            <p:ph sz="half" idx="1"/>
          </p:nvPr>
        </p:nvSpPr>
        <p:spPr>
          <a:xfrm>
            <a:off x="280851" y="1708311"/>
            <a:ext cx="3254829" cy="4351338"/>
          </a:xfrm>
        </p:spPr>
        <p:txBody>
          <a:bodyPr/>
          <a:lstStyle/>
          <a:p>
            <a:pPr marL="0" indent="0">
              <a:buNone/>
            </a:pPr>
            <a:r>
              <a:rPr lang="en-AU" dirty="0"/>
              <a:t>Multimodal Investigation</a:t>
            </a:r>
          </a:p>
        </p:txBody>
      </p:sp>
      <p:pic>
        <p:nvPicPr>
          <p:cNvPr id="10" name="Content Placeholder 9"/>
          <p:cNvPicPr>
            <a:picLocks noGrp="1" noChangeAspect="1"/>
          </p:cNvPicPr>
          <p:nvPr>
            <p:ph sz="half" idx="2"/>
          </p:nvPr>
        </p:nvPicPr>
        <p:blipFill>
          <a:blip r:embed="rId2"/>
          <a:stretch>
            <a:fillRect/>
          </a:stretch>
        </p:blipFill>
        <p:spPr>
          <a:xfrm>
            <a:off x="4528457" y="1045223"/>
            <a:ext cx="7269480" cy="5594271"/>
          </a:xfrm>
          <a:prstGeom prst="rect">
            <a:avLst/>
          </a:prstGeom>
        </p:spPr>
      </p:pic>
    </p:spTree>
    <p:extLst>
      <p:ext uri="{BB962C8B-B14F-4D97-AF65-F5344CB8AC3E}">
        <p14:creationId xmlns:p14="http://schemas.microsoft.com/office/powerpoint/2010/main" val="36457919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230605994"/>
              </p:ext>
            </p:extLst>
          </p:nvPr>
        </p:nvGraphicFramePr>
        <p:xfrm>
          <a:off x="9236" y="0"/>
          <a:ext cx="12182764" cy="6858000"/>
        </p:xfrm>
        <a:graphic>
          <a:graphicData uri="http://schemas.openxmlformats.org/drawingml/2006/table">
            <a:tbl>
              <a:tblPr/>
              <a:tblGrid>
                <a:gridCol w="12182764">
                  <a:extLst>
                    <a:ext uri="{9D8B030D-6E8A-4147-A177-3AD203B41FA5}">
                      <a16:colId xmlns:a16="http://schemas.microsoft.com/office/drawing/2014/main" val="1271170774"/>
                    </a:ext>
                  </a:extLst>
                </a:gridCol>
              </a:tblGrid>
              <a:tr h="6858000">
                <a:tc>
                  <a:txBody>
                    <a:bodyPr/>
                    <a:lstStyle/>
                    <a:p>
                      <a:endParaRPr lang="en-AU" dirty="0"/>
                    </a:p>
                  </a:txBody>
                  <a:tcPr>
                    <a:lnL w="76200" cmpd="sng">
                      <a:solidFill>
                        <a:schemeClr val="accent6">
                          <a:lumMod val="75000"/>
                        </a:schemeClr>
                      </a:solidFill>
                      <a:prstDash val="solid"/>
                    </a:lnL>
                    <a:lnR w="76200" cmpd="sng">
                      <a:solidFill>
                        <a:schemeClr val="accent6">
                          <a:lumMod val="75000"/>
                        </a:schemeClr>
                      </a:solidFill>
                      <a:prstDash val="solid"/>
                    </a:lnR>
                    <a:lnT w="76200" cmpd="sng">
                      <a:solidFill>
                        <a:schemeClr val="accent6">
                          <a:lumMod val="75000"/>
                        </a:schemeClr>
                      </a:solidFill>
                      <a:prstDash val="solid"/>
                    </a:lnT>
                    <a:lnB w="76200" cmpd="sng">
                      <a:solidFill>
                        <a:schemeClr val="accent6">
                          <a:lumMod val="75000"/>
                        </a:schemeClr>
                      </a:solidFill>
                      <a:prstDash val="solid"/>
                    </a:lnB>
                  </a:tcPr>
                </a:tc>
                <a:extLst>
                  <a:ext uri="{0D108BD9-81ED-4DB2-BD59-A6C34878D82A}">
                    <a16:rowId xmlns:a16="http://schemas.microsoft.com/office/drawing/2014/main" val="1661380029"/>
                  </a:ext>
                </a:extLst>
              </a:tr>
            </a:tbl>
          </a:graphicData>
        </a:graphic>
      </p:graphicFrame>
      <p:sp>
        <p:nvSpPr>
          <p:cNvPr id="2" name="Title 1"/>
          <p:cNvSpPr>
            <a:spLocks noGrp="1"/>
          </p:cNvSpPr>
          <p:nvPr>
            <p:ph type="title"/>
          </p:nvPr>
        </p:nvSpPr>
        <p:spPr/>
        <p:txBody>
          <a:bodyPr/>
          <a:lstStyle/>
          <a:p>
            <a:r>
              <a:rPr lang="en-AU" b="1" dirty="0">
                <a:solidFill>
                  <a:schemeClr val="accent6">
                    <a:lumMod val="75000"/>
                  </a:schemeClr>
                </a:solidFill>
              </a:rPr>
              <a:t>Contact Details</a:t>
            </a:r>
          </a:p>
        </p:txBody>
      </p:sp>
      <p:sp>
        <p:nvSpPr>
          <p:cNvPr id="3" name="Content Placeholder 2"/>
          <p:cNvSpPr>
            <a:spLocks noGrp="1"/>
          </p:cNvSpPr>
          <p:nvPr>
            <p:ph idx="1"/>
          </p:nvPr>
        </p:nvSpPr>
        <p:spPr>
          <a:xfrm>
            <a:off x="838200" y="1367246"/>
            <a:ext cx="10515600" cy="5146765"/>
          </a:xfrm>
        </p:spPr>
        <p:txBody>
          <a:bodyPr>
            <a:normAutofit fontScale="92500" lnSpcReduction="10000"/>
          </a:bodyPr>
          <a:lstStyle/>
          <a:p>
            <a:pPr marL="0" indent="0">
              <a:buNone/>
            </a:pPr>
            <a:r>
              <a:rPr lang="en-AU" dirty="0"/>
              <a:t>If you require any further details about this course please feel free to contact: </a:t>
            </a:r>
          </a:p>
          <a:p>
            <a:pPr marL="0" indent="0">
              <a:buNone/>
            </a:pPr>
            <a:endParaRPr lang="en-AU" dirty="0"/>
          </a:p>
          <a:p>
            <a:pPr marL="0" indent="0">
              <a:buNone/>
            </a:pPr>
            <a:r>
              <a:rPr lang="en-AU" dirty="0"/>
              <a:t>Subject area Teachers: 	Laura McKay										</a:t>
            </a:r>
            <a:r>
              <a:rPr lang="en-AU" dirty="0">
                <a:hlinkClick r:id="rId2"/>
              </a:rPr>
              <a:t>lxmck6@eq.edu.au</a:t>
            </a:r>
            <a:r>
              <a:rPr lang="en-AU" dirty="0"/>
              <a:t> </a:t>
            </a:r>
          </a:p>
          <a:p>
            <a:pPr marL="0" indent="0">
              <a:buNone/>
            </a:pPr>
            <a:r>
              <a:rPr lang="en-AU" dirty="0"/>
              <a:t>				Chris McCall</a:t>
            </a:r>
          </a:p>
          <a:p>
            <a:pPr marL="0" indent="0">
              <a:buNone/>
            </a:pPr>
            <a:r>
              <a:rPr lang="en-AU" dirty="0"/>
              <a:t>				</a:t>
            </a:r>
            <a:r>
              <a:rPr lang="en-AU" dirty="0">
                <a:hlinkClick r:id="rId3"/>
              </a:rPr>
              <a:t>cdmcc0@eq.edu.au</a:t>
            </a:r>
            <a:endParaRPr lang="en-AU" dirty="0"/>
          </a:p>
          <a:p>
            <a:pPr marL="0" indent="0">
              <a:buNone/>
            </a:pPr>
            <a:r>
              <a:rPr lang="en-AU" dirty="0"/>
              <a:t>				Emma Hansen</a:t>
            </a:r>
          </a:p>
          <a:p>
            <a:pPr marL="0" indent="0">
              <a:buNone/>
            </a:pPr>
            <a:r>
              <a:rPr lang="en-AU" dirty="0"/>
              <a:t>				</a:t>
            </a:r>
            <a:r>
              <a:rPr lang="en-AU" dirty="0">
                <a:hlinkClick r:id="rId4"/>
              </a:rPr>
              <a:t>eahan0@eq.edu.au</a:t>
            </a:r>
            <a:r>
              <a:rPr lang="en-AU" dirty="0"/>
              <a:t> </a:t>
            </a:r>
          </a:p>
          <a:p>
            <a:pPr marL="0" indent="0">
              <a:buNone/>
            </a:pPr>
            <a:endParaRPr lang="en-AU" dirty="0"/>
          </a:p>
          <a:p>
            <a:pPr marL="0" indent="0">
              <a:buNone/>
            </a:pPr>
            <a:r>
              <a:rPr lang="en-AU" dirty="0"/>
              <a:t>Head of Department: 	Chris McCall</a:t>
            </a:r>
          </a:p>
          <a:p>
            <a:pPr marL="0" indent="0">
              <a:buNone/>
            </a:pPr>
            <a:r>
              <a:rPr lang="en-AU" dirty="0"/>
              <a:t>				</a:t>
            </a:r>
            <a:r>
              <a:rPr lang="en-AU" dirty="0">
                <a:hlinkClick r:id="rId3"/>
              </a:rPr>
              <a:t>cdmcc0@eq.edu.au</a:t>
            </a:r>
            <a:r>
              <a:rPr lang="en-AU" dirty="0"/>
              <a:t> </a:t>
            </a:r>
          </a:p>
        </p:txBody>
      </p:sp>
    </p:spTree>
    <p:extLst>
      <p:ext uri="{BB962C8B-B14F-4D97-AF65-F5344CB8AC3E}">
        <p14:creationId xmlns:p14="http://schemas.microsoft.com/office/powerpoint/2010/main" val="138851396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1034A3C5C660E4A8DF41F7D30E73311" ma:contentTypeVersion="14" ma:contentTypeDescription="Create a new document." ma:contentTypeScope="" ma:versionID="a095f21ab172073429ddab215485037f">
  <xsd:schema xmlns:xsd="http://www.w3.org/2001/XMLSchema" xmlns:xs="http://www.w3.org/2001/XMLSchema" xmlns:p="http://schemas.microsoft.com/office/2006/metadata/properties" xmlns:ns1="http://schemas.microsoft.com/sharepoint/v3" xmlns:ns2="0125e636-1941-4b92-94bc-f3a480af2b5e" targetNamespace="http://schemas.microsoft.com/office/2006/metadata/properties" ma:root="true" ma:fieldsID="6ede00ed0cf49f82e73acc7c7f8cbec1" ns1:_="" ns2:_="">
    <xsd:import namespace="http://schemas.microsoft.com/sharepoint/v3"/>
    <xsd:import namespace="0125e636-1941-4b92-94bc-f3a480af2b5e"/>
    <xsd:element name="properties">
      <xsd:complexType>
        <xsd:sequence>
          <xsd:element name="documentManagement">
            <xsd:complexType>
              <xsd:all>
                <xsd:element ref="ns1:PublishingStartDate" minOccurs="0"/>
                <xsd:element ref="ns1:PublishingExpirationDate" minOccurs="0"/>
                <xsd:element ref="ns2:PPContentOwner" minOccurs="0"/>
                <xsd:element ref="ns2:PPContentAuthor" minOccurs="0"/>
                <xsd:element ref="ns2:PPSubmittedBy" minOccurs="0"/>
                <xsd:element ref="ns2:PPSubmittedDate" minOccurs="0"/>
                <xsd:element ref="ns2:PPModeratedBy" minOccurs="0"/>
                <xsd:element ref="ns2:PPModeratedDate" minOccurs="0"/>
                <xsd:element ref="ns2:PPReferenceNumber" minOccurs="0"/>
                <xsd:element ref="ns2:PPContentApprover" minOccurs="0"/>
                <xsd:element ref="ns2:PPReviewDate" minOccurs="0"/>
                <xsd:element ref="ns2:PPLastReviewedDate" minOccurs="0"/>
                <xsd:element ref="ns2:PPLastReviewedBy" minOccurs="0"/>
                <xsd:element ref="ns2:PPPublishedNotificationAddress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125e636-1941-4b92-94bc-f3a480af2b5e" elementFormDefault="qualified">
    <xsd:import namespace="http://schemas.microsoft.com/office/2006/documentManagement/types"/>
    <xsd:import namespace="http://schemas.microsoft.com/office/infopath/2007/PartnerControls"/>
    <xsd:element name="PPContentOwner" ma:index="10" nillable="true" ma:displayName="Content Owner" ma:description="The person ultimately responsible for the content of this item." ma:list="UserInfo" ma:internalName="PPContent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PContentAuthor" ma:index="11" nillable="true" ma:displayName="Content Author" ma:description="The person responsible for creating and maintaining this item’s content." ma:list="UserInfo" ma:internalName="PPContentAutho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PSubmittedBy" ma:index="12" nillable="true" ma:displayName="Submitted By" ma:description="The person who submitted this item for approval." ma:list="UserInfo" ma:internalName="PPSubmitted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PSubmittedDate" ma:index="13" nillable="true" ma:displayName="Submitted Date" ma:description="The date and time when this item was submitted for approval." ma:format="DateOnly" ma:internalName="PPSubmittedDate">
      <xsd:simpleType>
        <xsd:restriction base="dms:DateTime"/>
      </xsd:simpleType>
    </xsd:element>
    <xsd:element name="PPModeratedBy" ma:index="14" nillable="true" ma:displayName="Moderated By" ma:description="The user that either approved or rejected the item." ma:list="UserInfo" ma:internalName="PPModerated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PModeratedDate" ma:index="15" nillable="true" ma:displayName="Moderated Date" ma:description="The date that the item was either approved or rejected." ma:format="DateOnly" ma:internalName="PPModeratedDate">
      <xsd:simpleType>
        <xsd:restriction base="dms:DateTime"/>
      </xsd:simpleType>
    </xsd:element>
    <xsd:element name="PPReferenceNumber" ma:index="16" nillable="true" ma:displayName="Reference Number" ma:description="The identifier from another system that represents or is related to this item (if applicable)." ma:internalName="PPReferenceNumber">
      <xsd:simpleType>
        <xsd:restriction base="dms:Text"/>
      </xsd:simpleType>
    </xsd:element>
    <xsd:element name="PPContentApprover" ma:index="17" nillable="true" ma:displayName="Content Approver" ma:description="The person who is responsible for approving the content of this item." ma:list="UserInfo" ma:internalName="PPContentApprov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PReviewDate" ma:index="18" nillable="true" ma:displayName="Review Date" ma:description="The date the item's content will be next due for review." ma:format="DateOnly" ma:internalName="PPReviewDate">
      <xsd:simpleType>
        <xsd:restriction base="dms:DateTime"/>
      </xsd:simpleType>
    </xsd:element>
    <xsd:element name="PPLastReviewedDate" ma:index="19" nillable="true" ma:displayName="Last Reviewed Date" ma:description="The date the item's content was last reviewed." ma:internalName="PPLastReviewedDate">
      <xsd:simpleType>
        <xsd:restriction base="dms:DateTime"/>
      </xsd:simpleType>
    </xsd:element>
    <xsd:element name="PPLastReviewedBy" ma:index="20" nillable="true" ma:displayName="Last Reviewed By" ma:description="The person who last reviewed the item's content." ma:list="UserInfo" ma:internalName="PPLastReviewed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PPublishedNotificationAddresses" ma:index="21" nillable="true" ma:displayName="Published Notification Address(es)" ma:description="The email address(es) of people to notify when this item is published. Note: Email addresses are separated by a ';'." ma:internalName="PPPublishedNotificationAddresses">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ContentApprover xmlns="0125e636-1941-4b92-94bc-f3a480af2b5e">
      <UserInfo>
        <DisplayName/>
        <AccountId xsi:nil="true"/>
        <AccountType/>
      </UserInfo>
    </PPContentApprover>
    <PPModeratedDate xmlns="0125e636-1941-4b92-94bc-f3a480af2b5e">2022-07-12T02:03:13+00:00</PPModeratedDate>
    <PPLastReviewedDate xmlns="0125e636-1941-4b92-94bc-f3a480af2b5e">2022-07-12T02:03:13+00:00</PPLastReviewedDate>
    <PPLastReviewedBy xmlns="0125e636-1941-4b92-94bc-f3a480af2b5e">
      <UserInfo>
        <DisplayName>EDBROOKE, Nicole</DisplayName>
        <AccountId>24</AccountId>
        <AccountType/>
      </UserInfo>
    </PPLastReviewedBy>
    <PPPublishedNotificationAddresses xmlns="0125e636-1941-4b92-94bc-f3a480af2b5e" xsi:nil="true"/>
    <PPReferenceNumber xmlns="0125e636-1941-4b92-94bc-f3a480af2b5e" xsi:nil="true"/>
    <PPReviewDate xmlns="0125e636-1941-4b92-94bc-f3a480af2b5e" xsi:nil="true"/>
    <PPContentAuthor xmlns="0125e636-1941-4b92-94bc-f3a480af2b5e">
      <UserInfo>
        <DisplayName>EDBROOKE, Nicole</DisplayName>
        <AccountId>24</AccountId>
        <AccountType/>
      </UserInfo>
    </PPContentAuthor>
    <PublishingExpirationDate xmlns="http://schemas.microsoft.com/sharepoint/v3" xsi:nil="true"/>
    <PublishingStartDate xmlns="http://schemas.microsoft.com/sharepoint/v3" xsi:nil="true"/>
    <PPSubmittedDate xmlns="0125e636-1941-4b92-94bc-f3a480af2b5e">2022-07-12T02:03:02+00:00</PPSubmittedDate>
    <PPSubmittedBy xmlns="0125e636-1941-4b92-94bc-f3a480af2b5e">
      <UserInfo>
        <DisplayName>EDBROOKE, Nicole</DisplayName>
        <AccountId>24</AccountId>
        <AccountType/>
      </UserInfo>
    </PPSubmittedBy>
    <PPContentOwner xmlns="0125e636-1941-4b92-94bc-f3a480af2b5e">
      <UserInfo>
        <DisplayName/>
        <AccountId xsi:nil="true"/>
        <AccountType/>
      </UserInfo>
    </PPContentOwner>
    <PPModeratedBy xmlns="0125e636-1941-4b92-94bc-f3a480af2b5e">
      <UserInfo>
        <DisplayName>EDBROOKE, Nicole</DisplayName>
        <AccountId>24</AccountId>
        <AccountType/>
      </UserInfo>
    </PPModeratedBy>
  </documentManagement>
</p:properties>
</file>

<file path=customXml/itemProps1.xml><?xml version="1.0" encoding="utf-8"?>
<ds:datastoreItem xmlns:ds="http://schemas.openxmlformats.org/officeDocument/2006/customXml" ds:itemID="{4AFEBE03-E540-4693-B564-7E0AEC7D11AA}"/>
</file>

<file path=customXml/itemProps2.xml><?xml version="1.0" encoding="utf-8"?>
<ds:datastoreItem xmlns:ds="http://schemas.openxmlformats.org/officeDocument/2006/customXml" ds:itemID="{42EA7182-3BCD-4000-BCFF-0570459FBDD5}"/>
</file>

<file path=customXml/itemProps3.xml><?xml version="1.0" encoding="utf-8"?>
<ds:datastoreItem xmlns:ds="http://schemas.openxmlformats.org/officeDocument/2006/customXml" ds:itemID="{CDADC9BA-72C5-4072-8C9C-5EB5FC2190B8}"/>
</file>

<file path=docProps/app.xml><?xml version="1.0" encoding="utf-8"?>
<Properties xmlns="http://schemas.openxmlformats.org/officeDocument/2006/extended-properties" xmlns:vt="http://schemas.openxmlformats.org/officeDocument/2006/docPropsVTypes">
  <Template>Office Theme</Template>
  <TotalTime>188</TotalTime>
  <Words>425</Words>
  <Application>Microsoft Office PowerPoint</Application>
  <PresentationFormat>Widescreen</PresentationFormat>
  <Paragraphs>47</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Social and Community Studies</vt:lpstr>
      <vt:lpstr>Essential and Applied Subjects</vt:lpstr>
      <vt:lpstr>Frequently Asked Questions</vt:lpstr>
      <vt:lpstr>Frequently Asked Questions</vt:lpstr>
      <vt:lpstr>Frequently Asked Questions</vt:lpstr>
      <vt:lpstr>Student Work Samples</vt:lpstr>
      <vt:lpstr>Student Work Samples</vt:lpstr>
      <vt:lpstr>Contact Details</vt:lpstr>
    </vt:vector>
  </TitlesOfParts>
  <Company>Queensland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and Communities Studies</dc:title>
  <dc:creator>MALLETT, Stacey (small17)</dc:creator>
  <cp:lastModifiedBy>MCCALL, Christopher (cdmcc0)</cp:lastModifiedBy>
  <cp:revision>27</cp:revision>
  <cp:lastPrinted>2020-05-20T04:01:55Z</cp:lastPrinted>
  <dcterms:created xsi:type="dcterms:W3CDTF">2020-05-20T02:47:40Z</dcterms:created>
  <dcterms:modified xsi:type="dcterms:W3CDTF">2022-07-11T03:29:29Z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0x01010011034A3C5C660E4A8DF41F7D30E73311</vt:lpwstr>
  </property>
</Properties>
</file>