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75" r:id="rId3"/>
    <p:sldId id="263" r:id="rId4"/>
    <p:sldId id="264" r:id="rId5"/>
    <p:sldId id="267" r:id="rId6"/>
    <p:sldId id="274" r:id="rId7"/>
    <p:sldId id="265" r:id="rId8"/>
    <p:sldId id="266" r:id="rId9"/>
    <p:sldId id="271" r:id="rId10"/>
    <p:sldId id="272" r:id="rId11"/>
    <p:sldId id="273"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D3DBEB-96BE-40E1-9B82-03461E22EC57}" type="datetimeFigureOut">
              <a:rPr lang="en-AU" smtClean="0"/>
              <a:t>21/06/2022</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81EB027-79D0-422C-8526-487251FDE892}" type="slidenum">
              <a:rPr lang="en-AU" smtClean="0"/>
              <a:t>‹#›</a:t>
            </a:fld>
            <a:endParaRPr lang="en-AU"/>
          </a:p>
        </p:txBody>
      </p:sp>
    </p:spTree>
    <p:extLst>
      <p:ext uri="{BB962C8B-B14F-4D97-AF65-F5344CB8AC3E}">
        <p14:creationId xmlns:p14="http://schemas.microsoft.com/office/powerpoint/2010/main" val="19989297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21/06/2022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10976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21/06/2022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283684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21/06/2022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65216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21/06/2022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9153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8490F-BBBD-4EBA-8948-8414DC357986}" type="datetimeFigureOut">
              <a:rPr lang="en-AU" smtClean="0"/>
              <a:t>21/06/2022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6215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B8490F-BBBD-4EBA-8948-8414DC357986}" type="datetimeFigureOut">
              <a:rPr lang="en-AU" smtClean="0"/>
              <a:t>21/06/2022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52857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B8490F-BBBD-4EBA-8948-8414DC357986}" type="datetimeFigureOut">
              <a:rPr lang="en-AU" smtClean="0"/>
              <a:t>21/06/2022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602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8490F-BBBD-4EBA-8948-8414DC357986}" type="datetimeFigureOut">
              <a:rPr lang="en-AU" smtClean="0"/>
              <a:t>21/06/2022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7337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8490F-BBBD-4EBA-8948-8414DC357986}" type="datetimeFigureOut">
              <a:rPr lang="en-AU" smtClean="0"/>
              <a:t>21/06/2022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382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8490F-BBBD-4EBA-8948-8414DC357986}" type="datetimeFigureOut">
              <a:rPr lang="en-AU" smtClean="0"/>
              <a:t>21/06/2022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414872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8490F-BBBD-4EBA-8948-8414DC357986}" type="datetimeFigureOut">
              <a:rPr lang="en-AU" smtClean="0"/>
              <a:t>21/06/2022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29752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8490F-BBBD-4EBA-8948-8414DC357986}" type="datetimeFigureOut">
              <a:rPr lang="en-AU" smtClean="0"/>
              <a:t>21/06/2022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9C0A4-0132-43BA-870B-CB718BA8187B}" type="slidenum">
              <a:rPr lang="en-AU" smtClean="0"/>
              <a:t>‹#›</a:t>
            </a:fld>
            <a:endParaRPr lang="en-AU"/>
          </a:p>
        </p:txBody>
      </p:sp>
    </p:spTree>
    <p:extLst>
      <p:ext uri="{BB962C8B-B14F-4D97-AF65-F5344CB8AC3E}">
        <p14:creationId xmlns:p14="http://schemas.microsoft.com/office/powerpoint/2010/main" val="15928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mailto:csava35@eq.edu.au" TargetMode="External"/><Relationship Id="rId2" Type="http://schemas.openxmlformats.org/officeDocument/2006/relationships/hyperlink" Target="mailto:amblu0@eq.edu.au" TargetMode="External"/><Relationship Id="rId1" Type="http://schemas.openxmlformats.org/officeDocument/2006/relationships/slideLayout" Target="../slideLayouts/slideLayout2.xml"/><Relationship Id="rId6" Type="http://schemas.openxmlformats.org/officeDocument/2006/relationships/hyperlink" Target="mailto:ehaye40@eq.edu.au" TargetMode="External"/><Relationship Id="rId5" Type="http://schemas.openxmlformats.org/officeDocument/2006/relationships/hyperlink" Target="mailto:mrbat0@eq.edu.au" TargetMode="External"/><Relationship Id="rId4" Type="http://schemas.openxmlformats.org/officeDocument/2006/relationships/hyperlink" Target="mailto:lxmck6@eq.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3403952"/>
              </p:ext>
            </p:extLst>
          </p:nvPr>
        </p:nvGraphicFramePr>
        <p:xfrm>
          <a:off x="17778" y="4070"/>
          <a:ext cx="12174222" cy="6853929"/>
        </p:xfrm>
        <a:graphic>
          <a:graphicData uri="http://schemas.openxmlformats.org/drawingml/2006/table">
            <a:tbl>
              <a:tblPr/>
              <a:tblGrid>
                <a:gridCol w="12174222">
                  <a:extLst>
                    <a:ext uri="{9D8B030D-6E8A-4147-A177-3AD203B41FA5}">
                      <a16:colId xmlns:a16="http://schemas.microsoft.com/office/drawing/2014/main" val="885475754"/>
                    </a:ext>
                  </a:extLst>
                </a:gridCol>
              </a:tblGrid>
              <a:tr h="6853929">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872906115"/>
                  </a:ext>
                </a:extLst>
              </a:tr>
            </a:tbl>
          </a:graphicData>
        </a:graphic>
      </p:graphicFrame>
      <p:sp>
        <p:nvSpPr>
          <p:cNvPr id="2" name="Title 1"/>
          <p:cNvSpPr>
            <a:spLocks noGrp="1"/>
          </p:cNvSpPr>
          <p:nvPr>
            <p:ph type="ctrTitle"/>
          </p:nvPr>
        </p:nvSpPr>
        <p:spPr>
          <a:xfrm>
            <a:off x="1524000" y="2526073"/>
            <a:ext cx="9144000" cy="1247054"/>
          </a:xfrm>
        </p:spPr>
        <p:txBody>
          <a:bodyPr>
            <a:normAutofit/>
          </a:bodyPr>
          <a:lstStyle/>
          <a:p>
            <a:r>
              <a:rPr lang="en-AU" sz="8000" dirty="0">
                <a:solidFill>
                  <a:schemeClr val="accent6">
                    <a:lumMod val="75000"/>
                  </a:schemeClr>
                </a:solidFill>
                <a:latin typeface="Arial" panose="020B0604020202020204" pitchFamily="34" charset="0"/>
                <a:cs typeface="Arial" panose="020B0604020202020204" pitchFamily="34" charset="0"/>
              </a:rPr>
              <a:t>Essential English</a:t>
            </a:r>
          </a:p>
        </p:txBody>
      </p:sp>
      <p:sp>
        <p:nvSpPr>
          <p:cNvPr id="3" name="Subtitle 2"/>
          <p:cNvSpPr>
            <a:spLocks noGrp="1"/>
          </p:cNvSpPr>
          <p:nvPr>
            <p:ph type="subTitle" idx="1"/>
          </p:nvPr>
        </p:nvSpPr>
        <p:spPr>
          <a:xfrm>
            <a:off x="1524000" y="4590328"/>
            <a:ext cx="9144000" cy="655926"/>
          </a:xfrm>
        </p:spPr>
        <p:txBody>
          <a:bodyPr>
            <a:normAutofit/>
          </a:bodyPr>
          <a:lstStyle/>
          <a:p>
            <a:r>
              <a:rPr lang="en-AU" sz="3000" b="1" dirty="0">
                <a:solidFill>
                  <a:schemeClr val="accent6">
                    <a:lumMod val="75000"/>
                  </a:schemeClr>
                </a:solidFill>
                <a:latin typeface="Arial" panose="020B0604020202020204" pitchFamily="34" charset="0"/>
                <a:cs typeface="Arial" panose="020B0604020202020204" pitchFamily="34" charset="0"/>
              </a:rPr>
              <a:t>Applied Subject</a:t>
            </a:r>
          </a:p>
        </p:txBody>
      </p:sp>
      <p:pic>
        <p:nvPicPr>
          <p:cNvPr id="6" name="Picture 5" descr="G:\Coredata\Office\Schools - Operations\School Logos\New 2018\lowood_02_com - CLEAR BACKGROUN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784" y="446448"/>
            <a:ext cx="1704975" cy="2079625"/>
          </a:xfrm>
          <a:prstGeom prst="rect">
            <a:avLst/>
          </a:prstGeom>
          <a:noFill/>
          <a:ln>
            <a:noFill/>
          </a:ln>
        </p:spPr>
      </p:pic>
    </p:spTree>
    <p:extLst>
      <p:ext uri="{BB962C8B-B14F-4D97-AF65-F5344CB8AC3E}">
        <p14:creationId xmlns:p14="http://schemas.microsoft.com/office/powerpoint/2010/main" val="2009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893419"/>
              </p:ext>
            </p:extLst>
          </p:nvPr>
        </p:nvGraphicFramePr>
        <p:xfrm>
          <a:off x="9236" y="9236"/>
          <a:ext cx="12182764" cy="6848764"/>
        </p:xfrm>
        <a:graphic>
          <a:graphicData uri="http://schemas.openxmlformats.org/drawingml/2006/table">
            <a:tbl>
              <a:tblPr/>
              <a:tblGrid>
                <a:gridCol w="12182764">
                  <a:extLst>
                    <a:ext uri="{9D8B030D-6E8A-4147-A177-3AD203B41FA5}">
                      <a16:colId xmlns:a16="http://schemas.microsoft.com/office/drawing/2014/main" val="926282540"/>
                    </a:ext>
                  </a:extLst>
                </a:gridCol>
              </a:tblGrid>
              <a:tr h="6848764">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925051774"/>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Year 12 Text Samples</a:t>
            </a:r>
          </a:p>
        </p:txBody>
      </p:sp>
      <p:pic>
        <p:nvPicPr>
          <p:cNvPr id="2050" name="Picture 2" descr="The Story of Tom Brennan: J.C. Burke: 9781741660920: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5758" y="102754"/>
            <a:ext cx="4207854" cy="66617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is Is America (son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18" y="1454305"/>
            <a:ext cx="2326293" cy="23262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st Malone - Hollywood's Bleeding (Lyrics)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219" y="3922790"/>
            <a:ext cx="4789170" cy="26939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 Doubt - Just A Girl (1996, Cardboard Sleeve, CD) | Disco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794" y="1454305"/>
            <a:ext cx="2330596" cy="235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5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0605994"/>
              </p:ext>
            </p:extLst>
          </p:nvPr>
        </p:nvGraphicFramePr>
        <p:xfrm>
          <a:off x="9236" y="0"/>
          <a:ext cx="12182764" cy="6858000"/>
        </p:xfrm>
        <a:graphic>
          <a:graphicData uri="http://schemas.openxmlformats.org/drawingml/2006/table">
            <a:tbl>
              <a:tblPr/>
              <a:tblGrid>
                <a:gridCol w="12182764">
                  <a:extLst>
                    <a:ext uri="{9D8B030D-6E8A-4147-A177-3AD203B41FA5}">
                      <a16:colId xmlns:a16="http://schemas.microsoft.com/office/drawing/2014/main" val="1271170774"/>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6138002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Contact Details</a:t>
            </a:r>
          </a:p>
        </p:txBody>
      </p:sp>
      <p:sp>
        <p:nvSpPr>
          <p:cNvPr id="3" name="Content Placeholder 2"/>
          <p:cNvSpPr>
            <a:spLocks noGrp="1"/>
          </p:cNvSpPr>
          <p:nvPr>
            <p:ph idx="1"/>
          </p:nvPr>
        </p:nvSpPr>
        <p:spPr/>
        <p:txBody>
          <a:bodyPr>
            <a:normAutofit fontScale="77500" lnSpcReduction="20000"/>
          </a:bodyPr>
          <a:lstStyle/>
          <a:p>
            <a:pPr marL="0" indent="0">
              <a:buNone/>
            </a:pPr>
            <a:r>
              <a:rPr lang="en-AU" dirty="0"/>
              <a:t>If you require any further details about this course please feel free to contact: </a:t>
            </a:r>
          </a:p>
          <a:p>
            <a:pPr marL="0" indent="0">
              <a:buNone/>
            </a:pPr>
            <a:endParaRPr lang="en-AU" dirty="0"/>
          </a:p>
          <a:p>
            <a:pPr marL="0" indent="0">
              <a:buNone/>
            </a:pPr>
            <a:r>
              <a:rPr lang="en-AU" dirty="0"/>
              <a:t>Subject area Teacher: 	Amber Blums </a:t>
            </a:r>
          </a:p>
          <a:p>
            <a:pPr marL="0" indent="0">
              <a:buNone/>
            </a:pPr>
            <a:r>
              <a:rPr lang="en-AU" dirty="0"/>
              <a:t>			</a:t>
            </a:r>
            <a:r>
              <a:rPr lang="en-AU" dirty="0">
                <a:hlinkClick r:id="rId2"/>
              </a:rPr>
              <a:t>amblu0@eq.edu.au</a:t>
            </a:r>
            <a:r>
              <a:rPr lang="en-AU" dirty="0"/>
              <a:t>	</a:t>
            </a:r>
          </a:p>
          <a:p>
            <a:pPr marL="0" indent="0">
              <a:buNone/>
            </a:pPr>
            <a:r>
              <a:rPr lang="en-AU" dirty="0"/>
              <a:t>			Chris Savage</a:t>
            </a:r>
          </a:p>
          <a:p>
            <a:pPr marL="0" indent="0">
              <a:buNone/>
            </a:pPr>
            <a:r>
              <a:rPr lang="en-AU" dirty="0"/>
              <a:t>			</a:t>
            </a:r>
            <a:r>
              <a:rPr lang="en-AU" dirty="0">
                <a:hlinkClick r:id="rId3"/>
              </a:rPr>
              <a:t>csava35@eq.edu.au</a:t>
            </a:r>
            <a:r>
              <a:rPr lang="en-AU" dirty="0"/>
              <a:t> </a:t>
            </a:r>
          </a:p>
          <a:p>
            <a:pPr marL="0" indent="0">
              <a:buNone/>
            </a:pPr>
            <a:r>
              <a:rPr lang="en-AU" dirty="0"/>
              <a:t>			Laura McKay</a:t>
            </a:r>
          </a:p>
          <a:p>
            <a:pPr marL="0" indent="0">
              <a:buNone/>
            </a:pPr>
            <a:r>
              <a:rPr lang="en-AU" dirty="0"/>
              <a:t>			</a:t>
            </a:r>
            <a:r>
              <a:rPr lang="en-AU" dirty="0">
                <a:hlinkClick r:id="rId4"/>
              </a:rPr>
              <a:t>lxmck6@eq.edu.au</a:t>
            </a:r>
            <a:r>
              <a:rPr lang="en-AU" dirty="0"/>
              <a:t> </a:t>
            </a:r>
          </a:p>
          <a:p>
            <a:pPr marL="0" indent="0">
              <a:buNone/>
            </a:pPr>
            <a:r>
              <a:rPr lang="en-AU" dirty="0"/>
              <a:t>			Michael Bates</a:t>
            </a:r>
          </a:p>
          <a:p>
            <a:pPr marL="0" indent="0">
              <a:buNone/>
            </a:pPr>
            <a:r>
              <a:rPr lang="en-AU" dirty="0"/>
              <a:t>			</a:t>
            </a:r>
            <a:r>
              <a:rPr lang="en-AU" dirty="0">
                <a:hlinkClick r:id="rId5"/>
              </a:rPr>
              <a:t>mrbat0@eq.edu.au</a:t>
            </a:r>
            <a:r>
              <a:rPr lang="en-AU" dirty="0"/>
              <a:t> </a:t>
            </a:r>
          </a:p>
          <a:p>
            <a:pPr marL="0" indent="0">
              <a:buNone/>
            </a:pPr>
            <a:r>
              <a:rPr lang="en-AU" dirty="0"/>
              <a:t>Head of Department: 	Emma Hayes</a:t>
            </a:r>
          </a:p>
          <a:p>
            <a:pPr marL="0" indent="0">
              <a:buNone/>
            </a:pPr>
            <a:r>
              <a:rPr lang="en-AU" dirty="0"/>
              <a:t>		</a:t>
            </a:r>
            <a:r>
              <a:rPr lang="en-AU"/>
              <a:t>	</a:t>
            </a:r>
            <a:r>
              <a:rPr lang="en-AU">
                <a:hlinkClick r:id="rId6"/>
              </a:rPr>
              <a:t>ehaye40</a:t>
            </a:r>
            <a:r>
              <a:rPr lang="en-AU" dirty="0">
                <a:hlinkClick r:id="rId6"/>
              </a:rPr>
              <a:t>@eq.edu.au</a:t>
            </a:r>
            <a:r>
              <a:rPr lang="en-AU" dirty="0"/>
              <a:t> </a:t>
            </a:r>
          </a:p>
        </p:txBody>
      </p:sp>
    </p:spTree>
    <p:extLst>
      <p:ext uri="{BB962C8B-B14F-4D97-AF65-F5344CB8AC3E}">
        <p14:creationId xmlns:p14="http://schemas.microsoft.com/office/powerpoint/2010/main" val="138851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Essential and Applied Subjects</a:t>
            </a:r>
          </a:p>
        </p:txBody>
      </p:sp>
      <p:sp>
        <p:nvSpPr>
          <p:cNvPr id="3" name="Content Placeholder 2"/>
          <p:cNvSpPr>
            <a:spLocks noGrp="1"/>
          </p:cNvSpPr>
          <p:nvPr>
            <p:ph idx="1"/>
          </p:nvPr>
        </p:nvSpPr>
        <p:spPr/>
        <p:txBody>
          <a:bodyPr/>
          <a:lstStyle/>
          <a:p>
            <a:r>
              <a:rPr lang="en-AU" dirty="0"/>
              <a:t>Applied subjects are suited to students who are primarily interested in pathways beyond senior secondary schooling that lead to vocational education and training or work. </a:t>
            </a:r>
          </a:p>
          <a:p>
            <a:r>
              <a:rPr lang="en-AU" dirty="0"/>
              <a:t>Results in Applied subjects contribute to the award of a QCE and one Applied subject result may contribute to an ATAR. </a:t>
            </a:r>
          </a:p>
          <a:p>
            <a:r>
              <a:rPr lang="en-AU" dirty="0"/>
              <a:t>At Lowood SHS we do not recommend students wishing to undertake an ATAR enter an Applied subject. </a:t>
            </a:r>
          </a:p>
          <a:p>
            <a:r>
              <a:rPr lang="en-AU" dirty="0"/>
              <a:t>Students will need solid foundational skills in literacy, numeracy, applied learning, community connections and core skills for work from which to work in an Applied subject. </a:t>
            </a:r>
          </a:p>
        </p:txBody>
      </p:sp>
    </p:spTree>
    <p:extLst>
      <p:ext uri="{BB962C8B-B14F-4D97-AF65-F5344CB8AC3E}">
        <p14:creationId xmlns:p14="http://schemas.microsoft.com/office/powerpoint/2010/main" val="290768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lstStyle/>
          <a:p>
            <a:pPr marL="0" indent="0">
              <a:buNone/>
            </a:pPr>
            <a:r>
              <a:rPr lang="en-AU" dirty="0">
                <a:solidFill>
                  <a:schemeClr val="accent6">
                    <a:lumMod val="75000"/>
                  </a:schemeClr>
                </a:solidFill>
              </a:rPr>
              <a:t>Why are there pre-requisites to enter this subject?</a:t>
            </a:r>
          </a:p>
          <a:p>
            <a:pPr marL="0" indent="0">
              <a:buNone/>
            </a:pPr>
            <a:endParaRPr lang="en-AU" dirty="0">
              <a:solidFill>
                <a:schemeClr val="accent6">
                  <a:lumMod val="75000"/>
                </a:schemeClr>
              </a:solidFill>
            </a:endParaRPr>
          </a:p>
          <a:p>
            <a:pPr marL="0" indent="0">
              <a:buNone/>
            </a:pPr>
            <a:r>
              <a:rPr lang="en-AU" dirty="0"/>
              <a:t>There is no pre-requisite for Essential English. </a:t>
            </a:r>
          </a:p>
          <a:p>
            <a:pPr marL="0" indent="0">
              <a:buNone/>
            </a:pPr>
            <a:r>
              <a:rPr lang="en-AU" dirty="0"/>
              <a:t>This course uses the foundational skills learnt in P-10 to further develop skills required for future employment and study. </a:t>
            </a:r>
          </a:p>
        </p:txBody>
      </p:sp>
    </p:spTree>
    <p:extLst>
      <p:ext uri="{BB962C8B-B14F-4D97-AF65-F5344CB8AC3E}">
        <p14:creationId xmlns:p14="http://schemas.microsoft.com/office/powerpoint/2010/main" val="99924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a:xfrm>
            <a:off x="57364" y="51764"/>
            <a:ext cx="10515600" cy="800992"/>
          </a:xfrm>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a:xfrm>
            <a:off x="57364" y="772524"/>
            <a:ext cx="10515600" cy="4351338"/>
          </a:xfrm>
        </p:spPr>
        <p:txBody>
          <a:bodyPr/>
          <a:lstStyle/>
          <a:p>
            <a:pPr marL="0" indent="0">
              <a:buNone/>
            </a:pPr>
            <a:r>
              <a:rPr lang="en-AU" dirty="0">
                <a:solidFill>
                  <a:schemeClr val="accent6">
                    <a:lumMod val="75000"/>
                  </a:schemeClr>
                </a:solidFill>
              </a:rPr>
              <a:t>What are the Units and Topics studied in this subject?</a:t>
            </a:r>
          </a:p>
          <a:p>
            <a:pPr marL="0" indent="0">
              <a:buNone/>
            </a:pP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3015758474"/>
              </p:ext>
            </p:extLst>
          </p:nvPr>
        </p:nvGraphicFramePr>
        <p:xfrm>
          <a:off x="57364" y="1232901"/>
          <a:ext cx="11983948" cy="5457282"/>
        </p:xfrm>
        <a:graphic>
          <a:graphicData uri="http://schemas.openxmlformats.org/drawingml/2006/table">
            <a:tbl>
              <a:tblPr firstRow="1" firstCol="1" bandRow="1">
                <a:tableStyleId>{E8B1032C-EA38-4F05-BA0D-38AFFFC7BED3}</a:tableStyleId>
              </a:tblPr>
              <a:tblGrid>
                <a:gridCol w="2983787">
                  <a:extLst>
                    <a:ext uri="{9D8B030D-6E8A-4147-A177-3AD203B41FA5}">
                      <a16:colId xmlns:a16="http://schemas.microsoft.com/office/drawing/2014/main" val="486024909"/>
                    </a:ext>
                  </a:extLst>
                </a:gridCol>
                <a:gridCol w="3267182">
                  <a:extLst>
                    <a:ext uri="{9D8B030D-6E8A-4147-A177-3AD203B41FA5}">
                      <a16:colId xmlns:a16="http://schemas.microsoft.com/office/drawing/2014/main" val="3768783608"/>
                    </a:ext>
                  </a:extLst>
                </a:gridCol>
                <a:gridCol w="2753474">
                  <a:extLst>
                    <a:ext uri="{9D8B030D-6E8A-4147-A177-3AD203B41FA5}">
                      <a16:colId xmlns:a16="http://schemas.microsoft.com/office/drawing/2014/main" val="1835003695"/>
                    </a:ext>
                  </a:extLst>
                </a:gridCol>
                <a:gridCol w="2979505">
                  <a:extLst>
                    <a:ext uri="{9D8B030D-6E8A-4147-A177-3AD203B41FA5}">
                      <a16:colId xmlns:a16="http://schemas.microsoft.com/office/drawing/2014/main" val="1361000600"/>
                    </a:ext>
                  </a:extLst>
                </a:gridCol>
              </a:tblGrid>
              <a:tr h="652497">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1 (Year 11)</a:t>
                      </a:r>
                    </a:p>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Language that works</a:t>
                      </a:r>
                    </a:p>
                  </a:txBody>
                  <a:tcPr marL="44960" marR="44960" marT="0" marB="0"/>
                </a:tc>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a:t>
                      </a: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 2 (Year 11)</a:t>
                      </a:r>
                    </a:p>
                    <a:p>
                      <a:pPr algn="ctr">
                        <a:lnSpc>
                          <a:spcPct val="107000"/>
                        </a:lnSpc>
                        <a:spcAft>
                          <a:spcPts val="0"/>
                        </a:spcAft>
                      </a:pP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Texts and human experiences</a:t>
                      </a:r>
                      <a:endParaRPr lang="en-AU" sz="14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44960" marR="44960" marT="0" marB="0"/>
                </a:tc>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3 (Year 12)</a:t>
                      </a:r>
                    </a:p>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Language that influences</a:t>
                      </a:r>
                    </a:p>
                  </a:txBody>
                  <a:tcPr marL="44960" marR="44960" marT="0" marB="0"/>
                </a:tc>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4 (Year</a:t>
                      </a: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 12)</a:t>
                      </a:r>
                    </a:p>
                    <a:p>
                      <a:pPr algn="ctr">
                        <a:lnSpc>
                          <a:spcPct val="107000"/>
                        </a:lnSpc>
                        <a:spcAft>
                          <a:spcPts val="0"/>
                        </a:spcAft>
                      </a:pP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Representations and popular culture texts</a:t>
                      </a:r>
                      <a:endParaRPr lang="en-AU" sz="14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44960" marR="44960" marT="0" marB="0"/>
                </a:tc>
                <a:extLst>
                  <a:ext uri="{0D108BD9-81ED-4DB2-BD59-A6C34878D82A}">
                    <a16:rowId xmlns:a16="http://schemas.microsoft.com/office/drawing/2014/main" val="4082793598"/>
                  </a:ext>
                </a:extLst>
              </a:tr>
              <a:tr h="478253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OVERVIEW:</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In Unit 1, students explore how meaning is communicated in contemporary texts developed for and used in a work context. Students develop and use a range of strategies and skills to comprehend and interpret these texts. They explore how the relationships between context, purpose and audience create meaning in work-related texts. Students identify, consider and explain language choices and the organisational features of texts, and their impact on meaning. Students respond to a variety of work-related texts and create texts of their own for a variety of purposes and audiences.</a:t>
                      </a:r>
                    </a:p>
                    <a:p>
                      <a:pPr>
                        <a:lnSpc>
                          <a:spcPct val="107000"/>
                        </a:lnSpc>
                        <a:spcAft>
                          <a:spcPts val="0"/>
                        </a:spcAft>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 </a:t>
                      </a: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In responding to texts, students focus on developing strategies and skills to comprehend texts developed for and used in a work context. They consider the various ways in which these texts communicate information, ideas and perspectives. They do this by developing and applying skills to identify main ideas, and interpret, question and infer when reading, viewing and listening to a range of texts.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OVERVIEW:</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In Unit 2, students explore individual and/or collective experiences and perspectives of the world. Students explore how different perspectives, ideas, cultural assumptions, attitudes, values and beliefs are communicated through the textual representations of a range of human experiences. They identify audience and purpose, and consider how meaning is shaped in reflective and nonfiction texts to invite audiences to accept a particular point of view. Students respond to a variety of reflective and/or nonfiction texts by creating texts of their own for a variety of purposes and audiences.</a:t>
                      </a:r>
                    </a:p>
                    <a:p>
                      <a:pPr>
                        <a:lnSpc>
                          <a:spcPct val="107000"/>
                        </a:lnSpc>
                        <a:spcAft>
                          <a:spcPts val="0"/>
                        </a:spcAf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 </a:t>
                      </a: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In responding to texts, students identify the different perspectives, ideas, cultural assumptions, attitudes, values and beliefs that have been communicated through the purposeful construction of identities, places, events and concepts. Students apply their knowledge and understanding of how meaning is communicated in reflective and nonfiction texts when responding to a studied text or texts.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OVERVIEW:</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In Unit 3, students explore community, local and/or global issues and ideas presented in a range of texts that invite an audience to take up positions. Building on Units 1 and 2, students apply their understanding about how perspectives, ideas, attitudes and values are represented in texts to influence audiences to take up positions. They explore how issues are represented in a range of texts and develop their own point of view about these issues. Students synthesise information to respond to and create a range of texts, considering their intended purpose, their representation of ideas and issues, and audience responses. In responding to texts, students have opportunities to discuss and listen to differing perspectives, compare, draw conclusions and influence audiences for a range of purposes.</a:t>
                      </a:r>
                    </a:p>
                    <a:p>
                      <a:pPr>
                        <a:lnSpc>
                          <a:spcPct val="107000"/>
                        </a:lnSpc>
                        <a:spcAft>
                          <a:spcPts val="0"/>
                        </a:spcAft>
                      </a:pP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Topic</a:t>
                      </a:r>
                      <a:r>
                        <a:rPr lang="en-AU" sz="1100" b="1" baseline="0" dirty="0">
                          <a:effectLst/>
                          <a:latin typeface="Calibri" panose="020F0502020204030204" pitchFamily="34" charset="0"/>
                          <a:ea typeface="PMingLiU" panose="02020500000000000000" pitchFamily="18" charset="-120"/>
                          <a:cs typeface="Times New Roman" panose="02020603050405020304" pitchFamily="18" charset="0"/>
                        </a:rPr>
                        <a:t> 1: </a:t>
                      </a:r>
                      <a:r>
                        <a:rPr lang="en-AU" sz="1100" b="0" baseline="0" dirty="0">
                          <a:effectLst/>
                          <a:latin typeface="Calibri" panose="020F0502020204030204" pitchFamily="34" charset="0"/>
                          <a:ea typeface="PMingLiU" panose="02020500000000000000" pitchFamily="18" charset="-120"/>
                          <a:cs typeface="Times New Roman" panose="02020603050405020304" pitchFamily="18" charset="0"/>
                        </a:rPr>
                        <a:t>Creating and shaping perspectives on community, local and global issues</a:t>
                      </a:r>
                    </a:p>
                    <a:p>
                      <a:pPr>
                        <a:lnSpc>
                          <a:spcPct val="107000"/>
                        </a:lnSpc>
                        <a:spcAft>
                          <a:spcPts val="0"/>
                        </a:spcAft>
                      </a:pPr>
                      <a:endParaRPr lang="en-AU" sz="1100" b="1" baseline="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1" baseline="0" dirty="0">
                          <a:effectLst/>
                          <a:latin typeface="Calibri" panose="020F0502020204030204" pitchFamily="34" charset="0"/>
                          <a:ea typeface="PMingLiU" panose="02020500000000000000" pitchFamily="18" charset="-120"/>
                          <a:cs typeface="Times New Roman" panose="02020603050405020304" pitchFamily="18" charset="0"/>
                        </a:rPr>
                        <a:t>Topic 2: </a:t>
                      </a:r>
                      <a:r>
                        <a:rPr lang="en-AU" sz="1100" b="0" baseline="0" dirty="0">
                          <a:effectLst/>
                          <a:latin typeface="Calibri" panose="020F0502020204030204" pitchFamily="34" charset="0"/>
                          <a:ea typeface="PMingLiU" panose="02020500000000000000" pitchFamily="18" charset="-120"/>
                          <a:cs typeface="Times New Roman" panose="02020603050405020304" pitchFamily="18" charset="0"/>
                        </a:rPr>
                        <a:t>Responding to texts that seek to influence</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OERVIEW:</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In Unit 4, students explore how the generic structures, language features and language of contemporary popular culture texts shape meaning. They revisit and build on learning from Units 1, 2 and 3 about how the relationship between context, purpose and audience creates meaning, and they independently apply comprehension strategies when engaging with texts. Students respond to and engage with a variety of texts, including Australian texts, and create texts of their own. In responding to popular contemporary texts, students consider how perspectives and values are represented dependent on audience, purpose and context. They reflect on a range of popular culture texts and develop their own interpretations.</a:t>
                      </a:r>
                    </a:p>
                    <a:p>
                      <a:pPr>
                        <a:lnSpc>
                          <a:spcPct val="107000"/>
                        </a:lnSpc>
                        <a:spcAft>
                          <a:spcPts val="0"/>
                        </a:spcAft>
                      </a:pPr>
                      <a:endParaRPr lang="en-AU" sz="1100" i="1"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1" i="0" dirty="0">
                          <a:effectLst/>
                          <a:latin typeface="Calibri" panose="020F0502020204030204" pitchFamily="34" charset="0"/>
                          <a:ea typeface="PMingLiU" panose="02020500000000000000" pitchFamily="18" charset="-120"/>
                          <a:cs typeface="Times New Roman" panose="02020603050405020304" pitchFamily="18" charset="0"/>
                        </a:rPr>
                        <a:t>Topic</a:t>
                      </a:r>
                      <a:r>
                        <a:rPr lang="en-AU" sz="1100" b="1" i="0" baseline="0" dirty="0">
                          <a:effectLst/>
                          <a:latin typeface="Calibri" panose="020F0502020204030204" pitchFamily="34" charset="0"/>
                          <a:ea typeface="PMingLiU" panose="02020500000000000000" pitchFamily="18" charset="-120"/>
                          <a:cs typeface="Times New Roman" panose="02020603050405020304" pitchFamily="18" charset="0"/>
                        </a:rPr>
                        <a:t> 1: </a:t>
                      </a:r>
                      <a:r>
                        <a:rPr lang="en-AU" sz="1100" b="0" i="0" baseline="0" dirty="0">
                          <a:effectLst/>
                          <a:latin typeface="Calibri" panose="020F0502020204030204" pitchFamily="34" charset="0"/>
                          <a:ea typeface="PMingLiU" panose="02020500000000000000" pitchFamily="18" charset="-120"/>
                          <a:cs typeface="Times New Roman" panose="02020603050405020304" pitchFamily="18" charset="0"/>
                        </a:rPr>
                        <a:t>Responding to popular culture texts</a:t>
                      </a:r>
                    </a:p>
                    <a:p>
                      <a:pPr>
                        <a:lnSpc>
                          <a:spcPct val="107000"/>
                        </a:lnSpc>
                        <a:spcAft>
                          <a:spcPts val="0"/>
                        </a:spcAft>
                      </a:pPr>
                      <a:endParaRPr lang="en-AU" sz="1100" b="1" i="0" baseline="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1" i="0" baseline="0" dirty="0">
                          <a:effectLst/>
                          <a:latin typeface="Calibri" panose="020F0502020204030204" pitchFamily="34" charset="0"/>
                          <a:ea typeface="PMingLiU" panose="02020500000000000000" pitchFamily="18" charset="-120"/>
                          <a:cs typeface="Times New Roman" panose="02020603050405020304" pitchFamily="18" charset="0"/>
                        </a:rPr>
                        <a:t>Topic 2: </a:t>
                      </a:r>
                      <a:r>
                        <a:rPr lang="en-AU" sz="1100" b="0" i="0" baseline="0" dirty="0">
                          <a:effectLst/>
                          <a:latin typeface="Calibri" panose="020F0502020204030204" pitchFamily="34" charset="0"/>
                          <a:ea typeface="PMingLiU" panose="02020500000000000000" pitchFamily="18" charset="-120"/>
                          <a:cs typeface="Times New Roman" panose="02020603050405020304" pitchFamily="18" charset="0"/>
                        </a:rPr>
                        <a:t>Creating representations of Australian identities, places, events and concepts</a:t>
                      </a:r>
                      <a:endParaRPr lang="en-AU" sz="1100" b="0" i="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510585701"/>
                  </a:ext>
                </a:extLst>
              </a:tr>
            </a:tbl>
          </a:graphicData>
        </a:graphic>
      </p:graphicFrame>
    </p:spTree>
    <p:extLst>
      <p:ext uri="{BB962C8B-B14F-4D97-AF65-F5344CB8AC3E}">
        <p14:creationId xmlns:p14="http://schemas.microsoft.com/office/powerpoint/2010/main" val="395892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normAutofit/>
          </a:bodyPr>
          <a:lstStyle/>
          <a:p>
            <a:pPr marL="0" indent="0">
              <a:buNone/>
            </a:pPr>
            <a:r>
              <a:rPr lang="en-AU" dirty="0">
                <a:solidFill>
                  <a:schemeClr val="accent6">
                    <a:lumMod val="75000"/>
                  </a:schemeClr>
                </a:solidFill>
              </a:rPr>
              <a:t>What texts do we study in this subject?</a:t>
            </a:r>
          </a:p>
          <a:p>
            <a:pPr marL="0" indent="0">
              <a:buNone/>
            </a:pPr>
            <a:r>
              <a:rPr lang="en-AU" dirty="0"/>
              <a:t>Some of the texts you study are listed below. </a:t>
            </a:r>
          </a:p>
          <a:p>
            <a:pPr marL="0" indent="0">
              <a:buNone/>
            </a:pPr>
            <a:r>
              <a:rPr lang="en-AU" b="1" dirty="0"/>
              <a:t>Year 11: </a:t>
            </a:r>
          </a:p>
          <a:p>
            <a:r>
              <a:rPr lang="en-AU" i="1" dirty="0"/>
              <a:t>The Happiest Refugee </a:t>
            </a:r>
            <a:r>
              <a:rPr lang="en-AU" b="1" i="1" dirty="0"/>
              <a:t> by </a:t>
            </a:r>
            <a:r>
              <a:rPr lang="en-AU" b="1" i="1" dirty="0" err="1"/>
              <a:t>Ahn</a:t>
            </a:r>
            <a:r>
              <a:rPr lang="en-AU" b="1" i="1" dirty="0"/>
              <a:t> Do</a:t>
            </a:r>
          </a:p>
          <a:p>
            <a:r>
              <a:rPr lang="en-AU" i="1" dirty="0"/>
              <a:t>Puberty Blues (</a:t>
            </a:r>
            <a:r>
              <a:rPr lang="en-AU" b="1" i="1" dirty="0"/>
              <a:t>television program)</a:t>
            </a:r>
            <a:endParaRPr lang="en-AU" i="1" dirty="0"/>
          </a:p>
          <a:p>
            <a:pPr marL="0" indent="0">
              <a:buNone/>
            </a:pPr>
            <a:r>
              <a:rPr lang="en-AU" b="1" dirty="0"/>
              <a:t>Year 12: </a:t>
            </a:r>
          </a:p>
          <a:p>
            <a:r>
              <a:rPr lang="en-AU" dirty="0"/>
              <a:t>Collection of songs and poetry from contemporary artists</a:t>
            </a:r>
          </a:p>
          <a:p>
            <a:r>
              <a:rPr lang="en-AU" i="1" dirty="0"/>
              <a:t>The Story of Tom Brennan </a:t>
            </a:r>
            <a:r>
              <a:rPr lang="en-AU" b="1" i="1" dirty="0"/>
              <a:t>by J. C Burke</a:t>
            </a:r>
            <a:endParaRPr lang="en-AU" i="1" dirty="0"/>
          </a:p>
        </p:txBody>
      </p:sp>
    </p:spTree>
    <p:extLst>
      <p:ext uri="{BB962C8B-B14F-4D97-AF65-F5344CB8AC3E}">
        <p14:creationId xmlns:p14="http://schemas.microsoft.com/office/powerpoint/2010/main" val="21454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a:xfrm>
            <a:off x="52226" y="24294"/>
            <a:ext cx="10515600" cy="836951"/>
          </a:xfrm>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a:xfrm>
            <a:off x="104451" y="700604"/>
            <a:ext cx="10515600" cy="4351338"/>
          </a:xfrm>
        </p:spPr>
        <p:txBody>
          <a:bodyPr/>
          <a:lstStyle/>
          <a:p>
            <a:pPr marL="0" indent="0">
              <a:buNone/>
            </a:pPr>
            <a:r>
              <a:rPr lang="en-AU" dirty="0">
                <a:solidFill>
                  <a:schemeClr val="accent6">
                    <a:lumMod val="75000"/>
                  </a:schemeClr>
                </a:solidFill>
              </a:rPr>
              <a:t>What assessments do I have to complete in this subject? (Year 11)</a:t>
            </a:r>
          </a:p>
        </p:txBody>
      </p:sp>
      <p:graphicFrame>
        <p:nvGraphicFramePr>
          <p:cNvPr id="5" name="Table 4"/>
          <p:cNvGraphicFramePr>
            <a:graphicFrameLocks noGrp="1"/>
          </p:cNvGraphicFramePr>
          <p:nvPr>
            <p:extLst>
              <p:ext uri="{D42A27DB-BD31-4B8C-83A1-F6EECF244321}">
                <p14:modId xmlns:p14="http://schemas.microsoft.com/office/powerpoint/2010/main" val="495720634"/>
              </p:ext>
            </p:extLst>
          </p:nvPr>
        </p:nvGraphicFramePr>
        <p:xfrm>
          <a:off x="104451" y="1111572"/>
          <a:ext cx="11958265" cy="5632832"/>
        </p:xfrm>
        <a:graphic>
          <a:graphicData uri="http://schemas.openxmlformats.org/drawingml/2006/table">
            <a:tbl>
              <a:tblPr firstRow="1" firstCol="1" bandRow="1">
                <a:tableStyleId>{E8B1032C-EA38-4F05-BA0D-38AFFFC7BED3}</a:tableStyleId>
              </a:tblPr>
              <a:tblGrid>
                <a:gridCol w="5859697">
                  <a:extLst>
                    <a:ext uri="{9D8B030D-6E8A-4147-A177-3AD203B41FA5}">
                      <a16:colId xmlns:a16="http://schemas.microsoft.com/office/drawing/2014/main" val="1468718398"/>
                    </a:ext>
                  </a:extLst>
                </a:gridCol>
                <a:gridCol w="6098568">
                  <a:extLst>
                    <a:ext uri="{9D8B030D-6E8A-4147-A177-3AD203B41FA5}">
                      <a16:colId xmlns:a16="http://schemas.microsoft.com/office/drawing/2014/main" val="2401011033"/>
                    </a:ext>
                  </a:extLst>
                </a:gridCol>
              </a:tblGrid>
              <a:tr h="402546">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1 (Year 11)</a:t>
                      </a:r>
                    </a:p>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Language that works</a:t>
                      </a:r>
                    </a:p>
                  </a:txBody>
                  <a:tcPr marL="44960" marR="44960" marT="0" marB="0"/>
                </a:tc>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a:t>
                      </a: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 2 (Year 11)</a:t>
                      </a:r>
                    </a:p>
                    <a:p>
                      <a:pPr algn="ctr">
                        <a:lnSpc>
                          <a:spcPct val="107000"/>
                        </a:lnSpc>
                        <a:spcAft>
                          <a:spcPts val="0"/>
                        </a:spcAft>
                      </a:pP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Texts and human experiences</a:t>
                      </a:r>
                      <a:endParaRPr lang="en-AU" sz="14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44960" marR="44960" marT="0" marB="0"/>
                </a:tc>
                <a:extLst>
                  <a:ext uri="{0D108BD9-81ED-4DB2-BD59-A6C34878D82A}">
                    <a16:rowId xmlns:a16="http://schemas.microsoft.com/office/drawing/2014/main" val="2897490123"/>
                  </a:ext>
                </a:extLst>
              </a:tr>
              <a:tr h="2402824">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1: </a:t>
                      </a: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a:t>
                      </a: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create a spoken/signed text that explores an issue or idea currently represented in a work context. The spoken/signed text will invite audiences to take up positions about this issue/idea through selected content, language and textual elements to express their viewpoints.</a:t>
                      </a:r>
                      <a:endParaRPr lang="en-AU" sz="1100" b="0" i="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Spoken/signed presentation of 4–6 minutes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Three weeks’ notice of task</a:t>
                      </a:r>
                    </a:p>
                    <a:p>
                      <a:pPr>
                        <a:lnSpc>
                          <a:spcPct val="107000"/>
                        </a:lnSpc>
                        <a:spcAft>
                          <a:spcPts val="0"/>
                        </a:spcAft>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Other:</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may be supported by additional audio, visual or digital media, but the focus of this assignment is the spoken/signed element</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spoken/signed mode may be live or audio- or video-recorded individual task</a:t>
                      </a: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3: </a:t>
                      </a:r>
                      <a:r>
                        <a:rPr lang="en-AU" sz="1100" dirty="0">
                          <a:effectLst/>
                          <a:latin typeface="Calibri" panose="020F0502020204030204" pitchFamily="34" charset="0"/>
                          <a:ea typeface="PMingLiU" panose="02020500000000000000" pitchFamily="18" charset="-120"/>
                          <a:cs typeface="Times New Roman" panose="02020603050405020304" pitchFamily="18" charset="0"/>
                        </a:rPr>
                        <a:t>Multimodal Presentation</a:t>
                      </a: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Students will construct a multimodal text responding to an Australian text or texts representing the human experience for a specified purpose and audience. They will consider the language features and structure of these texts and explain the ways in which texts make meaning, create representations and invite audiences to take up positions. To do this, students explore the relationship between context, audience and purpose of the text or texts that represent the human experience. </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tabLst>
                          <a:tab pos="2045970" algn="l"/>
                        </a:tabLst>
                      </a:pPr>
                      <a:r>
                        <a:rPr lang="en-AU" sz="110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Multimodal presentation of 4–6 minutes per student</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Three weeks’ notice of task</a:t>
                      </a:r>
                    </a:p>
                    <a:p>
                      <a:pPr>
                        <a:lnSpc>
                          <a:spcPct val="107000"/>
                        </a:lnSpc>
                        <a:spcAft>
                          <a:spcPts val="0"/>
                        </a:spcAft>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Other:</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must include a combination of at least two modes, one of which must be spoken/signed</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spoken/signed mode may be live or pre-recorded to suit the text type chosen, e.g. speech, website or vlog</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individual, pair or group task</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specified context, audience and purpose</a:t>
                      </a:r>
                    </a:p>
                  </a:txBody>
                  <a:tcPr marL="68580" marR="68580" marT="0" marB="0"/>
                </a:tc>
                <a:extLst>
                  <a:ext uri="{0D108BD9-81ED-4DB2-BD59-A6C34878D82A}">
                    <a16:rowId xmlns:a16="http://schemas.microsoft.com/office/drawing/2014/main" val="3231640766"/>
                  </a:ext>
                </a:extLst>
              </a:tr>
              <a:tr h="2374845">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2: </a:t>
                      </a:r>
                      <a:r>
                        <a:rPr lang="en-AU" sz="1100" b="0" dirty="0">
                          <a:effectLst/>
                          <a:latin typeface="Calibri" panose="020F0502020204030204" pitchFamily="34" charset="0"/>
                          <a:ea typeface="PMingLiU" panose="02020500000000000000" pitchFamily="18" charset="-120"/>
                          <a:cs typeface="Times New Roman" panose="02020603050405020304" pitchFamily="18" charset="0"/>
                        </a:rPr>
                        <a:t>Short Response</a:t>
                      </a:r>
                    </a:p>
                    <a:p>
                      <a:pPr>
                        <a:lnSpc>
                          <a:spcPct val="107000"/>
                        </a:lnSpc>
                        <a:spcAft>
                          <a:spcPts val="0"/>
                        </a:spcAft>
                      </a:pPr>
                      <a:r>
                        <a:rPr lang="en-AU" sz="1100" b="0" i="1" u="sng" dirty="0">
                          <a:effectLst/>
                          <a:latin typeface="Calibri" panose="020F0502020204030204" pitchFamily="34" charset="0"/>
                          <a:ea typeface="PMingLiU" panose="02020500000000000000" pitchFamily="18" charset="-120"/>
                          <a:cs typeface="Times New Roman" panose="02020603050405020304" pitchFamily="18" charset="0"/>
                        </a:rPr>
                        <a:t>Short response to seen stimulus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respond to representations of a community, local and/or global issue in a seen work context text by writing a response that identifies, considers and explains how the elements or components that make up the text/s shape meaning.</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u="sng" dirty="0">
                          <a:effectLst/>
                          <a:latin typeface="Calibri" panose="020F0502020204030204" pitchFamily="34" charset="0"/>
                          <a:ea typeface="PMingLiU" panose="02020500000000000000" pitchFamily="18" charset="-120"/>
                          <a:cs typeface="Times New Roman" panose="02020603050405020304" pitchFamily="18" charset="0"/>
                        </a:rPr>
                        <a:t>Short response to unseen stimulus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respond to representations of an identity or identities, place, event or concept in an unseen work context text by writing a response that identifies, considers and explains how the elements or components that make up the text communicates ideas and information.</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Time: 1½ hours plus 15 minutes of planning time, delivered in one continuous session or 90 minutes allocated over no more than three consecutive sessions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Length: 200–300 words per response (total of 400–600 words)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One seen stimulus text and one unseen stimulus text</a:t>
                      </a: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4: </a:t>
                      </a:r>
                      <a:r>
                        <a:rPr lang="en-AU" sz="1100" dirty="0">
                          <a:effectLst/>
                          <a:latin typeface="Calibri" panose="020F0502020204030204" pitchFamily="34" charset="0"/>
                          <a:ea typeface="PMingLiU" panose="02020500000000000000" pitchFamily="18" charset="-120"/>
                          <a:cs typeface="Times New Roman" panose="02020603050405020304" pitchFamily="18" charset="0"/>
                        </a:rPr>
                        <a:t>Written Extended</a:t>
                      </a:r>
                    </a:p>
                    <a:p>
                      <a:pPr>
                        <a:lnSpc>
                          <a:spcPct val="107000"/>
                        </a:lnSpc>
                        <a:spcAft>
                          <a:spcPts val="0"/>
                        </a:spcAf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 </a:t>
                      </a: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Students will create a written text in which they invite a specified audience to take up a position about representations of an individual or group of people facing adversity. To do this, students explore other people’s representation/s of identities, places, events and concepts in a text or texts representing an individual or group of people facing adversity. Students use this understanding to communicate their own interpretations through the representation of an individual or group of people facing adversity. .</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dirty="0">
                          <a:effectLst/>
                          <a:latin typeface="Calibri" panose="020F0502020204030204" pitchFamily="34" charset="0"/>
                          <a:ea typeface="PMingLiU" panose="02020500000000000000" pitchFamily="18" charset="-120"/>
                          <a:cs typeface="Times New Roman" panose="02020603050405020304" pitchFamily="18" charset="0"/>
                        </a:rPr>
                        <a:t>Length: 500–800 words</a:t>
                      </a:r>
                    </a:p>
                    <a:p>
                      <a:pPr marL="342900" lvl="0" indent="-342900">
                        <a:lnSpc>
                          <a:spcPct val="107000"/>
                        </a:lnSpc>
                        <a:spcAft>
                          <a:spcPts val="0"/>
                        </a:spcAft>
                        <a:buFont typeface="Wingdings" panose="05000000000000000000" pitchFamily="2" charset="2"/>
                        <a:buChar char=""/>
                      </a:pPr>
                      <a:r>
                        <a:rPr lang="en-AU" sz="1100" dirty="0">
                          <a:effectLst/>
                          <a:latin typeface="Calibri" panose="020F0502020204030204" pitchFamily="34" charset="0"/>
                          <a:ea typeface="PMingLiU" panose="02020500000000000000" pitchFamily="18" charset="-120"/>
                          <a:cs typeface="Times New Roman" panose="02020603050405020304" pitchFamily="18" charset="0"/>
                        </a:rPr>
                        <a:t>Four weeks’ notice of task</a:t>
                      </a:r>
                    </a:p>
                  </a:txBody>
                  <a:tcPr marL="68580" marR="68580" marT="0" marB="0"/>
                </a:tc>
                <a:extLst>
                  <a:ext uri="{0D108BD9-81ED-4DB2-BD59-A6C34878D82A}">
                    <a16:rowId xmlns:a16="http://schemas.microsoft.com/office/drawing/2014/main" val="878600819"/>
                  </a:ext>
                </a:extLst>
              </a:tr>
            </a:tbl>
          </a:graphicData>
        </a:graphic>
      </p:graphicFrame>
    </p:spTree>
    <p:extLst>
      <p:ext uri="{BB962C8B-B14F-4D97-AF65-F5344CB8AC3E}">
        <p14:creationId xmlns:p14="http://schemas.microsoft.com/office/powerpoint/2010/main" val="206676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a:xfrm>
            <a:off x="52226" y="24294"/>
            <a:ext cx="10515600" cy="836951"/>
          </a:xfrm>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a:xfrm>
            <a:off x="104451" y="649233"/>
            <a:ext cx="10515600" cy="4351338"/>
          </a:xfrm>
        </p:spPr>
        <p:txBody>
          <a:bodyPr/>
          <a:lstStyle/>
          <a:p>
            <a:pPr marL="0" indent="0">
              <a:buNone/>
            </a:pPr>
            <a:r>
              <a:rPr lang="en-AU" dirty="0">
                <a:solidFill>
                  <a:schemeClr val="accent6">
                    <a:lumMod val="75000"/>
                  </a:schemeClr>
                </a:solidFill>
              </a:rPr>
              <a:t>What assessments do I have to complete in this subject? (Year 12)</a:t>
            </a:r>
          </a:p>
        </p:txBody>
      </p:sp>
      <p:graphicFrame>
        <p:nvGraphicFramePr>
          <p:cNvPr id="5" name="Table 4"/>
          <p:cNvGraphicFramePr>
            <a:graphicFrameLocks noGrp="1"/>
          </p:cNvGraphicFramePr>
          <p:nvPr>
            <p:extLst>
              <p:ext uri="{D42A27DB-BD31-4B8C-83A1-F6EECF244321}">
                <p14:modId xmlns:p14="http://schemas.microsoft.com/office/powerpoint/2010/main" val="1228360533"/>
              </p:ext>
            </p:extLst>
          </p:nvPr>
        </p:nvGraphicFramePr>
        <p:xfrm>
          <a:off x="129712" y="1080749"/>
          <a:ext cx="11932578" cy="5632832"/>
        </p:xfrm>
        <a:graphic>
          <a:graphicData uri="http://schemas.openxmlformats.org/drawingml/2006/table">
            <a:tbl>
              <a:tblPr firstRow="1" firstCol="1" bandRow="1">
                <a:tableStyleId>{E8B1032C-EA38-4F05-BA0D-38AFFFC7BED3}</a:tableStyleId>
              </a:tblPr>
              <a:tblGrid>
                <a:gridCol w="6338300">
                  <a:extLst>
                    <a:ext uri="{9D8B030D-6E8A-4147-A177-3AD203B41FA5}">
                      <a16:colId xmlns:a16="http://schemas.microsoft.com/office/drawing/2014/main" val="1189564688"/>
                    </a:ext>
                  </a:extLst>
                </a:gridCol>
                <a:gridCol w="5594278">
                  <a:extLst>
                    <a:ext uri="{9D8B030D-6E8A-4147-A177-3AD203B41FA5}">
                      <a16:colId xmlns:a16="http://schemas.microsoft.com/office/drawing/2014/main" val="3590466405"/>
                    </a:ext>
                  </a:extLst>
                </a:gridCol>
              </a:tblGrid>
              <a:tr h="436258">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3 (Year 12)</a:t>
                      </a:r>
                    </a:p>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Representations of Madness</a:t>
                      </a:r>
                    </a:p>
                  </a:txBody>
                  <a:tcPr marL="44960" marR="44960" marT="0" marB="0"/>
                </a:tc>
                <a:tc>
                  <a:txBody>
                    <a:bodyPr/>
                    <a:lstStyle/>
                    <a:p>
                      <a:pPr algn="ctr">
                        <a:lnSpc>
                          <a:spcPct val="107000"/>
                        </a:lnSpc>
                        <a:spcAft>
                          <a:spcPts val="0"/>
                        </a:spcAft>
                      </a:pPr>
                      <a:r>
                        <a:rPr lang="en-AU" sz="1400" b="1" dirty="0">
                          <a:effectLst/>
                          <a:latin typeface="Calibri" panose="020F0502020204030204" pitchFamily="34" charset="0"/>
                          <a:ea typeface="PMingLiU" panose="02020500000000000000" pitchFamily="18" charset="-120"/>
                          <a:cs typeface="Times New Roman" panose="02020603050405020304" pitchFamily="18" charset="0"/>
                        </a:rPr>
                        <a:t>Unit 4 (Year</a:t>
                      </a: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 12)</a:t>
                      </a:r>
                    </a:p>
                    <a:p>
                      <a:pPr algn="ctr">
                        <a:lnSpc>
                          <a:spcPct val="107000"/>
                        </a:lnSpc>
                        <a:spcAft>
                          <a:spcPts val="0"/>
                        </a:spcAft>
                      </a:pPr>
                      <a:r>
                        <a:rPr lang="en-AU" sz="1400" b="1" baseline="0" dirty="0">
                          <a:effectLst/>
                          <a:latin typeface="Calibri" panose="020F0502020204030204" pitchFamily="34" charset="0"/>
                          <a:ea typeface="PMingLiU" panose="02020500000000000000" pitchFamily="18" charset="-120"/>
                          <a:cs typeface="Times New Roman" panose="02020603050405020304" pitchFamily="18" charset="0"/>
                        </a:rPr>
                        <a:t>Welcome to the End</a:t>
                      </a:r>
                      <a:endParaRPr lang="en-AU" sz="14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44960" marR="44960" marT="0" marB="0"/>
                </a:tc>
                <a:extLst>
                  <a:ext uri="{0D108BD9-81ED-4DB2-BD59-A6C34878D82A}">
                    <a16:rowId xmlns:a16="http://schemas.microsoft.com/office/drawing/2014/main" val="2897490123"/>
                  </a:ext>
                </a:extLst>
              </a:tr>
              <a:tr h="2493040">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1: </a:t>
                      </a: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a:t>
                      </a: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create a spoken/signed text that explores an issue or idea currently represented in the media or that the student is individually interested in. The spoken/signed text will invite audiences to take up positions about this issue through selected content, language and textual elements to express their viewpoints.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Spoken/signed presentation of 4–6 minutes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Three weeks’ notice of task</a:t>
                      </a:r>
                    </a:p>
                    <a:p>
                      <a:pPr>
                        <a:lnSpc>
                          <a:spcPct val="107000"/>
                        </a:lnSpc>
                        <a:spcAft>
                          <a:spcPts val="0"/>
                        </a:spcAft>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Other:</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may be supported by additional audio, visual or digital media, but the focus of this assignment is the spoken/signed element</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spoken/signed mode may be live or audio- or video-recorded individual task</a:t>
                      </a: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3: </a:t>
                      </a:r>
                      <a:r>
                        <a:rPr lang="en-AU" sz="1100" dirty="0">
                          <a:effectLst/>
                          <a:latin typeface="Calibri" panose="020F0502020204030204" pitchFamily="34" charset="0"/>
                          <a:ea typeface="PMingLiU" panose="02020500000000000000" pitchFamily="18" charset="-120"/>
                          <a:cs typeface="Times New Roman" panose="02020603050405020304" pitchFamily="18" charset="0"/>
                        </a:rPr>
                        <a:t>Multimodal Presentation</a:t>
                      </a: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Students will construct a multimodal text responding to a popular culture text or texts for a specified purpose and audience. They will consider the language features and structure of these texts and explain the ways in which texts make meaning, create representations and invite audiences to take up positions. To do this, students explore the relationship between context, audience and purpose of the popular culture text or texts.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tabLst>
                          <a:tab pos="2045970" algn="l"/>
                        </a:tabLst>
                      </a:pPr>
                      <a:r>
                        <a:rPr lang="en-AU" sz="110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Multimodal presentation of 4–6 minutes per student</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Three weeks’ notice of task</a:t>
                      </a:r>
                    </a:p>
                    <a:p>
                      <a:pPr>
                        <a:lnSpc>
                          <a:spcPct val="107000"/>
                        </a:lnSpc>
                        <a:spcAft>
                          <a:spcPts val="0"/>
                        </a:spcAft>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Other:</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must include a combination of at least two modes, one of which must be spoken/signed</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spoken/signed mode may be live or pre-recorded to suit the text type chosen, e.g. speech, website or vlog</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individual, pair or group task</a:t>
                      </a:r>
                    </a:p>
                    <a:p>
                      <a:pPr marL="342900" lvl="0" indent="-342900">
                        <a:lnSpc>
                          <a:spcPct val="107000"/>
                        </a:lnSpc>
                        <a:spcAft>
                          <a:spcPts val="0"/>
                        </a:spcAft>
                        <a:buFont typeface="Wingdings" panose="05000000000000000000" pitchFamily="2" charset="2"/>
                        <a:buChar char=""/>
                        <a:tabLst>
                          <a:tab pos="2045970" algn="l"/>
                        </a:tabLst>
                      </a:pPr>
                      <a:r>
                        <a:rPr lang="en-AU" sz="1100" dirty="0">
                          <a:effectLst/>
                          <a:latin typeface="Calibri" panose="020F0502020204030204" pitchFamily="34" charset="0"/>
                          <a:ea typeface="PMingLiU" panose="02020500000000000000" pitchFamily="18" charset="-120"/>
                          <a:cs typeface="Times New Roman" panose="02020603050405020304" pitchFamily="18" charset="0"/>
                        </a:rPr>
                        <a:t>specified context, audience and purpose</a:t>
                      </a:r>
                    </a:p>
                  </a:txBody>
                  <a:tcPr marL="68580" marR="68580" marT="0" marB="0"/>
                </a:tc>
                <a:extLst>
                  <a:ext uri="{0D108BD9-81ED-4DB2-BD59-A6C34878D82A}">
                    <a16:rowId xmlns:a16="http://schemas.microsoft.com/office/drawing/2014/main" val="3231640766"/>
                  </a:ext>
                </a:extLst>
              </a:tr>
              <a:tr h="2359931">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2: </a:t>
                      </a:r>
                      <a:r>
                        <a:rPr lang="en-AU" sz="1100" b="0" dirty="0">
                          <a:effectLst/>
                          <a:latin typeface="Calibri" panose="020F0502020204030204" pitchFamily="34" charset="0"/>
                          <a:ea typeface="PMingLiU" panose="02020500000000000000" pitchFamily="18" charset="-120"/>
                          <a:cs typeface="Times New Roman" panose="02020603050405020304" pitchFamily="18" charset="0"/>
                        </a:rPr>
                        <a:t>Short Response</a:t>
                      </a:r>
                    </a:p>
                    <a:p>
                      <a:pPr>
                        <a:lnSpc>
                          <a:spcPct val="107000"/>
                        </a:lnSpc>
                        <a:spcAft>
                          <a:spcPts val="0"/>
                        </a:spcAft>
                      </a:pPr>
                      <a:r>
                        <a:rPr lang="en-AU" sz="1100" b="0" i="1" u="sng" dirty="0">
                          <a:effectLst/>
                          <a:latin typeface="Calibri" panose="020F0502020204030204" pitchFamily="34" charset="0"/>
                          <a:ea typeface="PMingLiU" panose="02020500000000000000" pitchFamily="18" charset="-120"/>
                          <a:cs typeface="Times New Roman" panose="02020603050405020304" pitchFamily="18" charset="0"/>
                        </a:rPr>
                        <a:t>Short response to seen stimulus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respond to representations of a community, local and/or global issue in a seen media text by writing a response that identifies, considers and explains how the elements or components that make up the text/s shape meaning.</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u="sng" dirty="0">
                          <a:effectLst/>
                          <a:latin typeface="Calibri" panose="020F0502020204030204" pitchFamily="34" charset="0"/>
                          <a:ea typeface="PMingLiU" panose="02020500000000000000" pitchFamily="18" charset="-120"/>
                          <a:cs typeface="Times New Roman" panose="02020603050405020304" pitchFamily="18" charset="0"/>
                        </a:rPr>
                        <a:t>Short response to unseen stimulus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i="1" dirty="0">
                          <a:effectLst/>
                          <a:latin typeface="Calibri" panose="020F0502020204030204" pitchFamily="34" charset="0"/>
                          <a:ea typeface="PMingLiU" panose="02020500000000000000" pitchFamily="18" charset="-120"/>
                          <a:cs typeface="Times New Roman" panose="02020603050405020304" pitchFamily="18" charset="0"/>
                        </a:rPr>
                        <a:t>Students will respond to representations of an identity or identities, place, event or concept in an unseen media text by writing a response that identifies, considers and explains how the elements or components that make up the text communicates ideas and information.</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b="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b="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Time: 1½ hours plus 15 minutes of planning time, delivered in one continuous session or 90 minutes allocated over no more than three consecutive sessions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Length: 200–300 words per response (total of 400–600 words)</a:t>
                      </a:r>
                    </a:p>
                    <a:p>
                      <a:pPr marL="342900" lvl="0" indent="-342900">
                        <a:lnSpc>
                          <a:spcPct val="107000"/>
                        </a:lnSpc>
                        <a:spcAft>
                          <a:spcPts val="0"/>
                        </a:spcAft>
                        <a:buFont typeface="Wingdings" panose="05000000000000000000" pitchFamily="2" charset="2"/>
                        <a:buChar char=""/>
                      </a:pPr>
                      <a:r>
                        <a:rPr lang="en-AU" sz="1100" b="0" dirty="0">
                          <a:effectLst/>
                          <a:latin typeface="Calibri" panose="020F0502020204030204" pitchFamily="34" charset="0"/>
                          <a:ea typeface="PMingLiU" panose="02020500000000000000" pitchFamily="18" charset="-120"/>
                          <a:cs typeface="Times New Roman" panose="02020603050405020304" pitchFamily="18" charset="0"/>
                        </a:rPr>
                        <a:t>One seen stimulus text and one unseen stimulus text</a:t>
                      </a:r>
                    </a:p>
                  </a:txBody>
                  <a:tcPr marL="68580" marR="68580" marT="0" marB="0"/>
                </a:tc>
                <a:tc>
                  <a:txBody>
                    <a:bodyPr/>
                    <a:lstStyle/>
                    <a:p>
                      <a:pPr>
                        <a:lnSpc>
                          <a:spcPct val="107000"/>
                        </a:lnSpc>
                        <a:spcAft>
                          <a:spcPts val="0"/>
                        </a:spcAft>
                      </a:pPr>
                      <a:r>
                        <a:rPr lang="en-AU" sz="1100" b="1" dirty="0">
                          <a:effectLst/>
                          <a:latin typeface="Calibri" panose="020F0502020204030204" pitchFamily="34" charset="0"/>
                          <a:ea typeface="PMingLiU" panose="02020500000000000000" pitchFamily="18" charset="-120"/>
                          <a:cs typeface="Times New Roman" panose="02020603050405020304" pitchFamily="18" charset="0"/>
                        </a:rPr>
                        <a:t>ASSESSMENT 4: </a:t>
                      </a:r>
                      <a:r>
                        <a:rPr lang="en-AU" sz="1100" dirty="0">
                          <a:effectLst/>
                          <a:latin typeface="Calibri" panose="020F0502020204030204" pitchFamily="34" charset="0"/>
                          <a:ea typeface="PMingLiU" panose="02020500000000000000" pitchFamily="18" charset="-120"/>
                          <a:cs typeface="Times New Roman" panose="02020603050405020304" pitchFamily="18" charset="0"/>
                        </a:rPr>
                        <a:t>Written Extended</a:t>
                      </a:r>
                    </a:p>
                    <a:p>
                      <a:pPr>
                        <a:lnSpc>
                          <a:spcPct val="107000"/>
                        </a:lnSpc>
                        <a:spcAft>
                          <a:spcPts val="0"/>
                        </a:spcAft>
                      </a:pPr>
                      <a:r>
                        <a:rPr lang="en-AU" sz="1100" i="1" dirty="0">
                          <a:effectLst/>
                          <a:latin typeface="Calibri" panose="020F0502020204030204" pitchFamily="34" charset="0"/>
                          <a:ea typeface="PMingLiU" panose="02020500000000000000" pitchFamily="18" charset="-120"/>
                          <a:cs typeface="Times New Roman" panose="02020603050405020304" pitchFamily="18" charset="0"/>
                        </a:rPr>
                        <a:t>Students will create a written text in which they invite a specified audience to take up a position about representations of an Australian social group. To do this, students explore other people’s representation/s of Australian identities, places, events and concepts in a popular culture text or texts. Students use this understanding to communicate their own interpretations through the representation of an Australian social group.</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a:lnSpc>
                          <a:spcPct val="107000"/>
                        </a:lnSpc>
                        <a:spcAft>
                          <a:spcPts val="0"/>
                        </a:spcAft>
                      </a:pPr>
                      <a:r>
                        <a:rPr lang="en-AU" sz="1100" u="sng" dirty="0">
                          <a:effectLst/>
                          <a:latin typeface="Calibri" panose="020F0502020204030204" pitchFamily="34" charset="0"/>
                          <a:ea typeface="PMingLiU" panose="02020500000000000000" pitchFamily="18" charset="-120"/>
                          <a:cs typeface="Times New Roman" panose="02020603050405020304" pitchFamily="18" charset="0"/>
                        </a:rPr>
                        <a:t>Conditions:</a:t>
                      </a:r>
                      <a:endParaRPr lang="en-AU" sz="1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AU" sz="1100" dirty="0">
                          <a:effectLst/>
                          <a:latin typeface="Calibri" panose="020F0502020204030204" pitchFamily="34" charset="0"/>
                          <a:ea typeface="PMingLiU" panose="02020500000000000000" pitchFamily="18" charset="-120"/>
                          <a:cs typeface="Times New Roman" panose="02020603050405020304" pitchFamily="18" charset="0"/>
                        </a:rPr>
                        <a:t>Length: 500–800 words</a:t>
                      </a:r>
                    </a:p>
                    <a:p>
                      <a:pPr marL="342900" lvl="0" indent="-342900">
                        <a:lnSpc>
                          <a:spcPct val="107000"/>
                        </a:lnSpc>
                        <a:spcAft>
                          <a:spcPts val="0"/>
                        </a:spcAft>
                        <a:buFont typeface="Wingdings" panose="05000000000000000000" pitchFamily="2" charset="2"/>
                        <a:buChar char=""/>
                      </a:pPr>
                      <a:r>
                        <a:rPr lang="en-AU" sz="1100" dirty="0">
                          <a:effectLst/>
                          <a:latin typeface="Calibri" panose="020F0502020204030204" pitchFamily="34" charset="0"/>
                          <a:ea typeface="PMingLiU" panose="02020500000000000000" pitchFamily="18" charset="-120"/>
                          <a:cs typeface="Times New Roman" panose="02020603050405020304" pitchFamily="18" charset="0"/>
                        </a:rPr>
                        <a:t>Four weeks’ notice of task</a:t>
                      </a:r>
                    </a:p>
                  </a:txBody>
                  <a:tcPr marL="68580" marR="68580" marT="0" marB="0"/>
                </a:tc>
                <a:extLst>
                  <a:ext uri="{0D108BD9-81ED-4DB2-BD59-A6C34878D82A}">
                    <a16:rowId xmlns:a16="http://schemas.microsoft.com/office/drawing/2014/main" val="878600819"/>
                  </a:ext>
                </a:extLst>
              </a:tr>
            </a:tbl>
          </a:graphicData>
        </a:graphic>
      </p:graphicFrame>
    </p:spTree>
    <p:extLst>
      <p:ext uri="{BB962C8B-B14F-4D97-AF65-F5344CB8AC3E}">
        <p14:creationId xmlns:p14="http://schemas.microsoft.com/office/powerpoint/2010/main" val="79686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normAutofit fontScale="85000" lnSpcReduction="20000"/>
          </a:bodyPr>
          <a:lstStyle/>
          <a:p>
            <a:pPr marL="0" indent="0">
              <a:buNone/>
            </a:pPr>
            <a:r>
              <a:rPr lang="en-AU" dirty="0">
                <a:solidFill>
                  <a:schemeClr val="accent6">
                    <a:lumMod val="75000"/>
                  </a:schemeClr>
                </a:solidFill>
              </a:rPr>
              <a:t>Does this subject have an external exam and what is it worth?</a:t>
            </a:r>
          </a:p>
          <a:p>
            <a:pPr marL="0" indent="0">
              <a:buNone/>
            </a:pPr>
            <a:endParaRPr lang="en-AU" dirty="0">
              <a:solidFill>
                <a:schemeClr val="accent6">
                  <a:lumMod val="75000"/>
                </a:schemeClr>
              </a:solidFill>
            </a:endParaRPr>
          </a:p>
          <a:p>
            <a:pPr marL="0" indent="0">
              <a:buNone/>
            </a:pPr>
            <a:r>
              <a:rPr lang="en-AU" dirty="0"/>
              <a:t>No. Essential English does not have an external exam. </a:t>
            </a:r>
          </a:p>
          <a:p>
            <a:pPr marL="0" indent="0">
              <a:buNone/>
            </a:pPr>
            <a:r>
              <a:rPr lang="en-AU" b="1" dirty="0"/>
              <a:t>HOWEVER, </a:t>
            </a:r>
            <a:r>
              <a:rPr lang="en-AU" dirty="0"/>
              <a:t>it does have a Common Internal Assessment. </a:t>
            </a:r>
          </a:p>
          <a:p>
            <a:r>
              <a:rPr lang="en-AU" dirty="0"/>
              <a:t>This assessment is developed by the QCAA and marked internally by the school.</a:t>
            </a:r>
          </a:p>
          <a:p>
            <a:r>
              <a:rPr lang="en-AU" dirty="0"/>
              <a:t>The common internal assessment (CIA) in Essential English is common to all schools and administered under controlled conditions, appropriate to the context of the school.</a:t>
            </a:r>
          </a:p>
          <a:p>
            <a:r>
              <a:rPr lang="en-AU" dirty="0"/>
              <a:t>The CIA assists in strengthening reliability and validity in Essential English. The CIA models best assessment practice, which teachers can apply to other internal assessments, including the:</a:t>
            </a:r>
          </a:p>
          <a:p>
            <a:pPr lvl="1"/>
            <a:r>
              <a:rPr lang="en-AU" dirty="0"/>
              <a:t>application of assessment standards</a:t>
            </a:r>
          </a:p>
          <a:p>
            <a:pPr lvl="1"/>
            <a:r>
              <a:rPr lang="en-AU" dirty="0"/>
              <a:t>depth of treatment of subject matter.</a:t>
            </a:r>
          </a:p>
        </p:txBody>
      </p:sp>
    </p:spTree>
    <p:extLst>
      <p:ext uri="{BB962C8B-B14F-4D97-AF65-F5344CB8AC3E}">
        <p14:creationId xmlns:p14="http://schemas.microsoft.com/office/powerpoint/2010/main" val="167942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893419"/>
              </p:ext>
            </p:extLst>
          </p:nvPr>
        </p:nvGraphicFramePr>
        <p:xfrm>
          <a:off x="9236" y="9236"/>
          <a:ext cx="12182764" cy="6848764"/>
        </p:xfrm>
        <a:graphic>
          <a:graphicData uri="http://schemas.openxmlformats.org/drawingml/2006/table">
            <a:tbl>
              <a:tblPr/>
              <a:tblGrid>
                <a:gridCol w="12182764">
                  <a:extLst>
                    <a:ext uri="{9D8B030D-6E8A-4147-A177-3AD203B41FA5}">
                      <a16:colId xmlns:a16="http://schemas.microsoft.com/office/drawing/2014/main" val="926282540"/>
                    </a:ext>
                  </a:extLst>
                </a:gridCol>
              </a:tblGrid>
              <a:tr h="6848764">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925051774"/>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Year 11 Text Samples</a:t>
            </a:r>
          </a:p>
        </p:txBody>
      </p:sp>
      <p:pic>
        <p:nvPicPr>
          <p:cNvPr id="1026" name="Picture 2" descr="The Happiest Refugee by Anh Do - 9781742372389 - Dym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836" y="296597"/>
            <a:ext cx="4088245" cy="6274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berty Blues (TV serie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91" y="2108921"/>
            <a:ext cx="6868895" cy="377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09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034A3C5C660E4A8DF41F7D30E73311" ma:contentTypeVersion="14" ma:contentTypeDescription="Create a new document." ma:contentTypeScope="" ma:versionID="a095f21ab172073429ddab215485037f">
  <xsd:schema xmlns:xsd="http://www.w3.org/2001/XMLSchema" xmlns:xs="http://www.w3.org/2001/XMLSchema" xmlns:p="http://schemas.microsoft.com/office/2006/metadata/properties" xmlns:ns1="http://schemas.microsoft.com/sharepoint/v3" xmlns:ns2="0125e636-1941-4b92-94bc-f3a480af2b5e" targetNamespace="http://schemas.microsoft.com/office/2006/metadata/properties" ma:root="true" ma:fieldsID="6ede00ed0cf49f82e73acc7c7f8cbec1" ns1:_="" ns2:_="">
    <xsd:import namespace="http://schemas.microsoft.com/sharepoint/v3"/>
    <xsd:import namespace="0125e636-1941-4b92-94bc-f3a480af2b5e"/>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25e636-1941-4b92-94bc-f3a480af2b5e"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ContentAuthor xmlns="0125e636-1941-4b92-94bc-f3a480af2b5e">
      <UserInfo>
        <DisplayName>EDBROOKE, Nicole</DisplayName>
        <AccountId>24</AccountId>
        <AccountType/>
      </UserInfo>
    </PPContentAuthor>
    <PPContentApprover xmlns="0125e636-1941-4b92-94bc-f3a480af2b5e">
      <UserInfo>
        <DisplayName/>
        <AccountId xsi:nil="true"/>
        <AccountType/>
      </UserInfo>
    </PPContentApprover>
    <PPModeratedDate xmlns="0125e636-1941-4b92-94bc-f3a480af2b5e">2022-06-22T03:34:52+00:00</PPModeratedDate>
    <PPLastReviewedDate xmlns="0125e636-1941-4b92-94bc-f3a480af2b5e">2022-06-22T03:34:52+00:00</PPLastReviewedDate>
    <PPLastReviewedBy xmlns="0125e636-1941-4b92-94bc-f3a480af2b5e">
      <UserInfo>
        <DisplayName>EDBROOKE, Nicole</DisplayName>
        <AccountId>24</AccountId>
        <AccountType/>
      </UserInfo>
    </PPLastReviewedBy>
    <PPPublishedNotificationAddresses xmlns="0125e636-1941-4b92-94bc-f3a480af2b5e" xsi:nil="true"/>
    <PPReferenceNumber xmlns="0125e636-1941-4b92-94bc-f3a480af2b5e" xsi:nil="true"/>
    <PPReviewDate xmlns="0125e636-1941-4b92-94bc-f3a480af2b5e" xsi:nil="true"/>
    <PublishingExpirationDate xmlns="http://schemas.microsoft.com/sharepoint/v3" xsi:nil="true"/>
    <PublishingStartDate xmlns="http://schemas.microsoft.com/sharepoint/v3" xsi:nil="true"/>
    <PPSubmittedDate xmlns="0125e636-1941-4b92-94bc-f3a480af2b5e">2022-06-22T03:34:28+00:00</PPSubmittedDate>
    <PPSubmittedBy xmlns="0125e636-1941-4b92-94bc-f3a480af2b5e">
      <UserInfo>
        <DisplayName>EDBROOKE, Nicole</DisplayName>
        <AccountId>24</AccountId>
        <AccountType/>
      </UserInfo>
    </PPSubmittedBy>
    <PPContentOwner xmlns="0125e636-1941-4b92-94bc-f3a480af2b5e">
      <UserInfo>
        <DisplayName/>
        <AccountId xsi:nil="true"/>
        <AccountType/>
      </UserInfo>
    </PPContentOwner>
    <PPModeratedBy xmlns="0125e636-1941-4b92-94bc-f3a480af2b5e">
      <UserInfo>
        <DisplayName>EDBROOKE, Nicole</DisplayName>
        <AccountId>24</AccountId>
        <AccountType/>
      </UserInfo>
    </PPModeratedBy>
  </documentManagement>
</p:properties>
</file>

<file path=customXml/itemProps1.xml><?xml version="1.0" encoding="utf-8"?>
<ds:datastoreItem xmlns:ds="http://schemas.openxmlformats.org/officeDocument/2006/customXml" ds:itemID="{CCCA7F19-654B-4A02-A020-060D840B7C2C}"/>
</file>

<file path=customXml/itemProps2.xml><?xml version="1.0" encoding="utf-8"?>
<ds:datastoreItem xmlns:ds="http://schemas.openxmlformats.org/officeDocument/2006/customXml" ds:itemID="{07A0E71C-6B88-473F-BFB4-B8D0CB57AC32}"/>
</file>

<file path=customXml/itemProps3.xml><?xml version="1.0" encoding="utf-8"?>
<ds:datastoreItem xmlns:ds="http://schemas.openxmlformats.org/officeDocument/2006/customXml" ds:itemID="{FF50B23E-CDBB-4D2E-9E77-FDD2333612C1}"/>
</file>

<file path=docProps/app.xml><?xml version="1.0" encoding="utf-8"?>
<Properties xmlns="http://schemas.openxmlformats.org/officeDocument/2006/extended-properties" xmlns:vt="http://schemas.openxmlformats.org/officeDocument/2006/docPropsVTypes">
  <Template>Office Theme</Template>
  <TotalTime>1278</TotalTime>
  <Words>2250</Words>
  <Application>Microsoft Office PowerPoint</Application>
  <PresentationFormat>Widescreen</PresentationFormat>
  <Paragraphs>153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PMingLiU</vt:lpstr>
      <vt:lpstr>Arial</vt:lpstr>
      <vt:lpstr>Calibri</vt:lpstr>
      <vt:lpstr>Calibri Light</vt:lpstr>
      <vt:lpstr>Times New Roman</vt:lpstr>
      <vt:lpstr>Wingdings</vt:lpstr>
      <vt:lpstr>Office Theme</vt:lpstr>
      <vt:lpstr>Essential English</vt:lpstr>
      <vt:lpstr>Essential and Applied Subjects</vt:lpstr>
      <vt:lpstr>Frequently Asked Questions</vt:lpstr>
      <vt:lpstr>Frequently Asked Questions</vt:lpstr>
      <vt:lpstr>Frequently Asked Questions</vt:lpstr>
      <vt:lpstr>Frequently Asked Questions</vt:lpstr>
      <vt:lpstr>Frequently Asked Questions</vt:lpstr>
      <vt:lpstr>Frequently Asked Questions</vt:lpstr>
      <vt:lpstr>Year 11 Text Samples</vt:lpstr>
      <vt:lpstr>Year 12 Text Samples</vt:lpstr>
      <vt:lpstr>Contact Details</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MALLETT, Stacey (small17)</dc:creator>
  <cp:lastModifiedBy>HAYES, Emma (ehaye40)</cp:lastModifiedBy>
  <cp:revision>28</cp:revision>
  <cp:lastPrinted>2020-05-20T04:01:55Z</cp:lastPrinted>
  <dcterms:created xsi:type="dcterms:W3CDTF">2020-05-20T02:47:40Z</dcterms:created>
  <dcterms:modified xsi:type="dcterms:W3CDTF">2022-06-21T07:03:17Z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0x01010011034A3C5C660E4A8DF41F7D30E73311</vt:lpwstr>
  </property>
</Properties>
</file>