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2" r:id="rId3"/>
    <p:sldId id="263" r:id="rId4"/>
    <p:sldId id="264" r:id="rId5"/>
    <p:sldId id="265" r:id="rId6"/>
    <p:sldId id="266" r:id="rId7"/>
    <p:sldId id="273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3DBEB-96BE-40E1-9B82-03461E22EC57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EB027-79D0-422C-8526-487251FDE8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929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976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684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16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53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215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57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28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378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82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872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21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490F-BBBD-4EBA-8948-8414DC357986}" type="datetimeFigureOut">
              <a:rPr lang="en-AU" smtClean="0"/>
              <a:t>11/07/2022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9C0A4-0132-43BA-870B-CB718BA818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83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dea9@eq.edu.au" TargetMode="External"/><Relationship Id="rId2" Type="http://schemas.openxmlformats.org/officeDocument/2006/relationships/hyperlink" Target="mailto:hbail4@eq.edu.a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3952"/>
              </p:ext>
            </p:extLst>
          </p:nvPr>
        </p:nvGraphicFramePr>
        <p:xfrm>
          <a:off x="17778" y="4070"/>
          <a:ext cx="12174222" cy="6853929"/>
        </p:xfrm>
        <a:graphic>
          <a:graphicData uri="http://schemas.openxmlformats.org/drawingml/2006/table">
            <a:tbl>
              <a:tblPr/>
              <a:tblGrid>
                <a:gridCol w="12174222">
                  <a:extLst>
                    <a:ext uri="{9D8B030D-6E8A-4147-A177-3AD203B41FA5}">
                      <a16:colId xmlns:a16="http://schemas.microsoft.com/office/drawing/2014/main" val="885475754"/>
                    </a:ext>
                  </a:extLst>
                </a:gridCol>
              </a:tblGrid>
              <a:tr h="6853929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90611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33218"/>
            <a:ext cx="9144000" cy="1247054"/>
          </a:xfrm>
        </p:spPr>
        <p:txBody>
          <a:bodyPr>
            <a:normAutofit fontScale="90000"/>
          </a:bodyPr>
          <a:lstStyle/>
          <a:p>
            <a:r>
              <a:rPr lang="en-AU" sz="8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 II in </a:t>
            </a:r>
            <a:r>
              <a:rPr lang="en-AU" sz="80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Skills</a:t>
            </a:r>
            <a:endParaRPr lang="en-AU" sz="8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0328"/>
            <a:ext cx="9144000" cy="1009194"/>
          </a:xfrm>
        </p:spPr>
        <p:txBody>
          <a:bodyPr>
            <a:normAutofit lnSpcReduction="10000"/>
          </a:bodyPr>
          <a:lstStyle/>
          <a:p>
            <a:r>
              <a:rPr lang="en-AU" sz="3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Nationally Recognised Qualification (VET course)</a:t>
            </a:r>
          </a:p>
          <a:p>
            <a:r>
              <a:rPr lang="en-AU" sz="3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(Business Technology Strand)</a:t>
            </a:r>
          </a:p>
        </p:txBody>
      </p:sp>
      <p:pic>
        <p:nvPicPr>
          <p:cNvPr id="6" name="Picture 5" descr="G:\Coredata\Office\Schools - Operations\School Logos\New 2018\lowood_02_com - CLEAR BACKGROUN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21" y="528832"/>
            <a:ext cx="1704975" cy="207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53469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12192000">
                  <a:extLst>
                    <a:ext uri="{9D8B030D-6E8A-4147-A177-3AD203B41FA5}">
                      <a16:colId xmlns:a16="http://schemas.microsoft.com/office/drawing/2014/main" val="346733845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468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Nationally Recognised Qualifications -  </a:t>
            </a:r>
            <a:br>
              <a:rPr lang="en-AU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VET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Vocational education and training (VET) provides pathways for all young people, particularly those seeking further education and training, and those seeking employment-specific skills. </a:t>
            </a:r>
          </a:p>
          <a:p>
            <a:r>
              <a:rPr lang="en-AU" dirty="0"/>
              <a:t>VET offers clear benefits to students including;</a:t>
            </a:r>
          </a:p>
          <a:p>
            <a:r>
              <a:rPr lang="en-AU" dirty="0"/>
              <a:t>The development of work-related skills, making young people more employable</a:t>
            </a:r>
          </a:p>
          <a:p>
            <a:r>
              <a:rPr lang="en-AU" dirty="0"/>
              <a:t>Access to learning opportunities beyond the traditional curriculum, including  work-based learning</a:t>
            </a:r>
          </a:p>
          <a:p>
            <a:r>
              <a:rPr lang="en-AU" dirty="0"/>
              <a:t>Competency-based assessment that meets industry standards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982" y="5749305"/>
            <a:ext cx="2050472" cy="102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2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53469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12192000">
                  <a:extLst>
                    <a:ext uri="{9D8B030D-6E8A-4147-A177-3AD203B41FA5}">
                      <a16:colId xmlns:a16="http://schemas.microsoft.com/office/drawing/2014/main" val="346733845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468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will this course lead to?</a:t>
            </a:r>
          </a:p>
          <a:p>
            <a:r>
              <a:rPr lang="en-AU" dirty="0"/>
              <a:t>This course will help you to develop your communication skills, your digital and financial literacy and it will teach </a:t>
            </a:r>
            <a:r>
              <a:rPr lang="en-AU"/>
              <a:t>you the basics </a:t>
            </a:r>
            <a:r>
              <a:rPr lang="en-AU" dirty="0"/>
              <a:t>of business administration.</a:t>
            </a:r>
          </a:p>
          <a:p>
            <a:r>
              <a:rPr lang="en-AU" dirty="0"/>
              <a:t>It will prepare you for work in a variety of entry level jobs such as: </a:t>
            </a:r>
          </a:p>
          <a:p>
            <a:pPr lvl="1"/>
            <a:r>
              <a:rPr lang="en-AU" dirty="0"/>
              <a:t>Data entry operator</a:t>
            </a:r>
          </a:p>
          <a:p>
            <a:pPr lvl="1"/>
            <a:r>
              <a:rPr lang="en-AU" dirty="0"/>
              <a:t>Customer service assistant</a:t>
            </a:r>
          </a:p>
          <a:p>
            <a:pPr lvl="1"/>
            <a:r>
              <a:rPr lang="en-AU" dirty="0"/>
              <a:t>Administration officer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924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53469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12192000">
                  <a:extLst>
                    <a:ext uri="{9D8B030D-6E8A-4147-A177-3AD203B41FA5}">
                      <a16:colId xmlns:a16="http://schemas.microsoft.com/office/drawing/2014/main" val="346733845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468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5623"/>
            <a:ext cx="10515600" cy="4731340"/>
          </a:xfrm>
        </p:spPr>
        <p:txBody>
          <a:bodyPr>
            <a:normAutofit/>
          </a:bodyPr>
          <a:lstStyle/>
          <a:p>
            <a:r>
              <a:rPr lang="en-AU" sz="3200" dirty="0"/>
              <a:t>Is there a prerequisite for the Certificate?</a:t>
            </a:r>
          </a:p>
          <a:p>
            <a:pPr lvl="1"/>
            <a:r>
              <a:rPr lang="en-AU" sz="2800" dirty="0"/>
              <a:t>There is NO prerequisite, however a good level of literacy and numeracy is required to be successful in this course.</a:t>
            </a:r>
          </a:p>
        </p:txBody>
      </p:sp>
    </p:spTree>
    <p:extLst>
      <p:ext uri="{BB962C8B-B14F-4D97-AF65-F5344CB8AC3E}">
        <p14:creationId xmlns:p14="http://schemas.microsoft.com/office/powerpoint/2010/main" val="395892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53469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12192000">
                  <a:extLst>
                    <a:ext uri="{9D8B030D-6E8A-4147-A177-3AD203B41FA5}">
                      <a16:colId xmlns:a16="http://schemas.microsoft.com/office/drawing/2014/main" val="346733845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468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28"/>
            <a:ext cx="11022874" cy="5268685"/>
          </a:xfrm>
        </p:spPr>
        <p:txBody>
          <a:bodyPr>
            <a:normAutofit/>
          </a:bodyPr>
          <a:lstStyle/>
          <a:p>
            <a:r>
              <a:rPr lang="en-AU" dirty="0"/>
              <a:t>What will I learn?</a:t>
            </a:r>
          </a:p>
          <a:p>
            <a:pPr fontAlgn="base"/>
            <a:r>
              <a:rPr lang="en-AU" dirty="0"/>
              <a:t>In Certificate II in Business [BSB20115] Students apply a range of business administrative tasks – including using spreadsheets, maintaining information, organisation of tasks, communication and financial literacy – through project-based learning. </a:t>
            </a:r>
          </a:p>
          <a:p>
            <a:pPr fontAlgn="base"/>
            <a:r>
              <a:rPr lang="en-AU" dirty="0"/>
              <a:t>Some activities include: </a:t>
            </a:r>
          </a:p>
          <a:p>
            <a:pPr lvl="1" fontAlgn="base"/>
            <a:r>
              <a:rPr lang="en-AU" dirty="0"/>
              <a:t>Participate in a Team Project</a:t>
            </a:r>
          </a:p>
          <a:p>
            <a:pPr lvl="1"/>
            <a:r>
              <a:rPr lang="en-AU" dirty="0"/>
              <a:t>Participate in Workplace Health and Safety</a:t>
            </a:r>
          </a:p>
          <a:p>
            <a:pPr lvl="1"/>
            <a:r>
              <a:rPr lang="en-AU" dirty="0"/>
              <a:t>Office administration duties</a:t>
            </a:r>
          </a:p>
        </p:txBody>
      </p:sp>
    </p:spTree>
    <p:extLst>
      <p:ext uri="{BB962C8B-B14F-4D97-AF65-F5344CB8AC3E}">
        <p14:creationId xmlns:p14="http://schemas.microsoft.com/office/powerpoint/2010/main" val="79686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53469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12192000">
                  <a:extLst>
                    <a:ext uri="{9D8B030D-6E8A-4147-A177-3AD203B41FA5}">
                      <a16:colId xmlns:a16="http://schemas.microsoft.com/office/drawing/2014/main" val="346733845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468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How am I assessed?</a:t>
            </a:r>
          </a:p>
          <a:p>
            <a:r>
              <a:rPr lang="en-AU" dirty="0"/>
              <a:t>All learning and assessment is online on our school network and available also on </a:t>
            </a:r>
            <a:r>
              <a:rPr lang="en-AU" dirty="0" err="1"/>
              <a:t>eLearn</a:t>
            </a:r>
            <a:r>
              <a:rPr lang="en-AU" dirty="0"/>
              <a:t>. It is recommended that you have a personal laptop in order to access your learning and submit assessment at home as well as at school.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942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05994"/>
              </p:ext>
            </p:extLst>
          </p:nvPr>
        </p:nvGraphicFramePr>
        <p:xfrm>
          <a:off x="9236" y="0"/>
          <a:ext cx="12182764" cy="6858000"/>
        </p:xfrm>
        <a:graphic>
          <a:graphicData uri="http://schemas.openxmlformats.org/drawingml/2006/table">
            <a:tbl>
              <a:tblPr/>
              <a:tblGrid>
                <a:gridCol w="12182764">
                  <a:extLst>
                    <a:ext uri="{9D8B030D-6E8A-4147-A177-3AD203B41FA5}">
                      <a16:colId xmlns:a16="http://schemas.microsoft.com/office/drawing/2014/main" val="1271170774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38002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If you require any further details about this course please feel free to contact: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Subject area Teacher: 	Helen Bailie</a:t>
            </a:r>
          </a:p>
          <a:p>
            <a:pPr marL="0" indent="0">
              <a:buNone/>
            </a:pPr>
            <a:r>
              <a:rPr lang="en-AU" dirty="0"/>
              <a:t>				</a:t>
            </a:r>
            <a:r>
              <a:rPr lang="en-AU" dirty="0">
                <a:hlinkClick r:id="rId2"/>
              </a:rPr>
              <a:t>hbail4@eq.edu.au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				Greg Hollywood									</a:t>
            </a:r>
            <a:r>
              <a:rPr lang="en-AU" dirty="0">
                <a:hlinkClick r:id="rId2"/>
              </a:rPr>
              <a:t>gholl20@eq.edu.au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Head of Department: 	Chris McCall</a:t>
            </a:r>
          </a:p>
          <a:p>
            <a:pPr marL="0" indent="0">
              <a:buNone/>
            </a:pPr>
            <a:r>
              <a:rPr lang="en-AU" dirty="0"/>
              <a:t>			</a:t>
            </a:r>
            <a:r>
              <a:rPr lang="en-AU"/>
              <a:t>	</a:t>
            </a:r>
            <a:r>
              <a:rPr lang="en-AU">
                <a:hlinkClick r:id="rId3"/>
              </a:rPr>
              <a:t>cdmcc0@</a:t>
            </a:r>
            <a:r>
              <a:rPr lang="en-AU" dirty="0">
                <a:hlinkClick r:id="rId3"/>
              </a:rPr>
              <a:t>eq.edu.au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851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034A3C5C660E4A8DF41F7D30E73311" ma:contentTypeVersion="14" ma:contentTypeDescription="Create a new document." ma:contentTypeScope="" ma:versionID="a095f21ab172073429ddab215485037f">
  <xsd:schema xmlns:xsd="http://www.w3.org/2001/XMLSchema" xmlns:xs="http://www.w3.org/2001/XMLSchema" xmlns:p="http://schemas.microsoft.com/office/2006/metadata/properties" xmlns:ns1="http://schemas.microsoft.com/sharepoint/v3" xmlns:ns2="0125e636-1941-4b92-94bc-f3a480af2b5e" targetNamespace="http://schemas.microsoft.com/office/2006/metadata/properties" ma:root="true" ma:fieldsID="6ede00ed0cf49f82e73acc7c7f8cbec1" ns1:_="" ns2:_="">
    <xsd:import namespace="http://schemas.microsoft.com/sharepoint/v3"/>
    <xsd:import namespace="0125e636-1941-4b92-94bc-f3a480af2b5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5e636-1941-4b92-94bc-f3a480af2b5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ContentAuthor xmlns="0125e636-1941-4b92-94bc-f3a480af2b5e">
      <UserInfo>
        <DisplayName>EDBROOKE, Nicole</DisplayName>
        <AccountId>24</AccountId>
        <AccountType/>
      </UserInfo>
    </PPContentAuthor>
    <PPContentApprover xmlns="0125e636-1941-4b92-94bc-f3a480af2b5e">
      <UserInfo>
        <DisplayName/>
        <AccountId xsi:nil="true"/>
        <AccountType/>
      </UserInfo>
    </PPContentApprover>
    <PPModeratedDate xmlns="0125e636-1941-4b92-94bc-f3a480af2b5e">2022-07-12T00:24:25+00:00</PPModeratedDate>
    <PPLastReviewedDate xmlns="0125e636-1941-4b92-94bc-f3a480af2b5e">2022-07-12T00:24:25+00:00</PPLastReviewedDate>
    <PPLastReviewedBy xmlns="0125e636-1941-4b92-94bc-f3a480af2b5e">
      <UserInfo>
        <DisplayName>EDBROOKE, Nicole</DisplayName>
        <AccountId>24</AccountId>
        <AccountType/>
      </UserInfo>
    </PPLastReviewedBy>
    <PPPublishedNotificationAddresses xmlns="0125e636-1941-4b92-94bc-f3a480af2b5e" xsi:nil="true"/>
    <PPReferenceNumber xmlns="0125e636-1941-4b92-94bc-f3a480af2b5e" xsi:nil="true"/>
    <PPReviewDate xmlns="0125e636-1941-4b92-94bc-f3a480af2b5e" xsi:nil="true"/>
    <PublishingExpirationDate xmlns="http://schemas.microsoft.com/sharepoint/v3" xsi:nil="true"/>
    <PublishingStartDate xmlns="http://schemas.microsoft.com/sharepoint/v3" xsi:nil="true"/>
    <PPSubmittedDate xmlns="0125e636-1941-4b92-94bc-f3a480af2b5e">2022-07-12T00:24:17+00:00</PPSubmittedDate>
    <PPSubmittedBy xmlns="0125e636-1941-4b92-94bc-f3a480af2b5e">
      <UserInfo>
        <DisplayName>EDBROOKE, Nicole</DisplayName>
        <AccountId>24</AccountId>
        <AccountType/>
      </UserInfo>
    </PPSubmittedBy>
    <PPContentOwner xmlns="0125e636-1941-4b92-94bc-f3a480af2b5e">
      <UserInfo>
        <DisplayName/>
        <AccountId xsi:nil="true"/>
        <AccountType/>
      </UserInfo>
    </PPContentOwner>
    <PPModeratedBy xmlns="0125e636-1941-4b92-94bc-f3a480af2b5e">
      <UserInfo>
        <DisplayName>EDBROOKE, Nicole</DisplayName>
        <AccountId>24</AccountId>
        <AccountType/>
      </UserInfo>
    </PPModeratedBy>
  </documentManagement>
</p:properties>
</file>

<file path=customXml/itemProps1.xml><?xml version="1.0" encoding="utf-8"?>
<ds:datastoreItem xmlns:ds="http://schemas.openxmlformats.org/officeDocument/2006/customXml" ds:itemID="{63B52BCA-C69C-49CD-AC47-2498FF662951}"/>
</file>

<file path=customXml/itemProps2.xml><?xml version="1.0" encoding="utf-8"?>
<ds:datastoreItem xmlns:ds="http://schemas.openxmlformats.org/officeDocument/2006/customXml" ds:itemID="{2F1CCB4F-ACDA-4CE3-969D-1A7AD42DCFB6}"/>
</file>

<file path=customXml/itemProps3.xml><?xml version="1.0" encoding="utf-8"?>
<ds:datastoreItem xmlns:ds="http://schemas.openxmlformats.org/officeDocument/2006/customXml" ds:itemID="{F1EF2DE2-2E71-4078-9049-299E36C9405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371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Certificate II in Workplace Skills</vt:lpstr>
      <vt:lpstr>Nationally Recognised Qualifications -   VET Subjects</vt:lpstr>
      <vt:lpstr>Frequently Asked Questions</vt:lpstr>
      <vt:lpstr>Frequently Asked Questions</vt:lpstr>
      <vt:lpstr>Frequently Asked Questions</vt:lpstr>
      <vt:lpstr>Frequently Asked Questions</vt:lpstr>
      <vt:lpstr>Contact Details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</dc:title>
  <dc:creator>MALLETT, Stacey (small17)</dc:creator>
  <cp:lastModifiedBy>MCCALL, Christopher (cdmcc0)</cp:lastModifiedBy>
  <cp:revision>31</cp:revision>
  <cp:lastPrinted>2020-05-20T04:01:55Z</cp:lastPrinted>
  <dcterms:created xsi:type="dcterms:W3CDTF">2020-05-20T02:47:40Z</dcterms:created>
  <dcterms:modified xsi:type="dcterms:W3CDTF">2022-07-11T03:52:02Z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0x01010011034A3C5C660E4A8DF41F7D30E73311</vt:lpwstr>
  </property>
</Properties>
</file>